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4"/>
  </p:sldMasterIdLst>
  <p:notesMasterIdLst>
    <p:notesMasterId r:id="rId25"/>
  </p:notesMasterIdLst>
  <p:handoutMasterIdLst>
    <p:handoutMasterId r:id="rId26"/>
  </p:handoutMasterIdLst>
  <p:sldIdLst>
    <p:sldId id="256" r:id="rId5"/>
    <p:sldId id="277" r:id="rId6"/>
    <p:sldId id="259" r:id="rId7"/>
    <p:sldId id="263" r:id="rId8"/>
    <p:sldId id="260" r:id="rId9"/>
    <p:sldId id="261" r:id="rId10"/>
    <p:sldId id="262" r:id="rId11"/>
    <p:sldId id="264" r:id="rId12"/>
    <p:sldId id="266" r:id="rId13"/>
    <p:sldId id="265" r:id="rId14"/>
    <p:sldId id="267" r:id="rId15"/>
    <p:sldId id="269" r:id="rId16"/>
    <p:sldId id="268" r:id="rId17"/>
    <p:sldId id="270" r:id="rId18"/>
    <p:sldId id="272" r:id="rId19"/>
    <p:sldId id="271" r:id="rId20"/>
    <p:sldId id="273" r:id="rId21"/>
    <p:sldId id="274" r:id="rId22"/>
    <p:sldId id="275" r:id="rId23"/>
    <p:sldId id="276" r:id="rId24"/>
  </p:sldIdLst>
  <p:sldSz cx="12192000" cy="6858000"/>
  <p:notesSz cx="6858000" cy="9144000"/>
  <p:embeddedFontLst>
    <p:embeddedFont>
      <p:font typeface="Manrope" panose="020B0604020202020204" charset="0"/>
      <p:regular r:id="rId27"/>
      <p:bold r:id="rId28"/>
    </p:embeddedFont>
    <p:embeddedFont>
      <p:font typeface="Poppins" panose="00000500000000000000" pitchFamily="2" charset="0"/>
      <p:regular r:id="rId29"/>
      <p:bold r:id="rId30"/>
      <p:italic r:id="rId31"/>
      <p:boldItalic r:id="rId32"/>
    </p:embeddedFont>
    <p:embeddedFont>
      <p:font typeface="Trebuchet MS" panose="020B060302020202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0C0"/>
    <a:srgbClr val="FFC20F"/>
    <a:srgbClr val="B4C7E7"/>
    <a:srgbClr val="FDB731"/>
    <a:srgbClr val="333F27"/>
    <a:srgbClr val="BF2941"/>
    <a:srgbClr val="FD5151"/>
    <a:srgbClr val="C1B993"/>
    <a:srgbClr val="C6DFB4"/>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1557C2-0596-F8A3-D484-9F6C87DB070A}" v="28" dt="2024-01-30T22:06:48.887"/>
  </p1510:revLst>
</p1510:revInfo>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řední styl 2 – zvýraznění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řední sty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Střední styl 2 – zvýraznění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12" autoAdjust="0"/>
    <p:restoredTop sz="96283" autoAdjust="0"/>
  </p:normalViewPr>
  <p:slideViewPr>
    <p:cSldViewPr snapToGrid="0" showGuides="1">
      <p:cViewPr varScale="1">
        <p:scale>
          <a:sx n="112" d="100"/>
          <a:sy n="112" d="100"/>
        </p:scale>
        <p:origin x="972" y="96"/>
      </p:cViewPr>
      <p:guideLst>
        <p:guide orient="horz" pos="2160"/>
        <p:guide pos="3840"/>
      </p:guideLst>
    </p:cSldViewPr>
  </p:slideViewPr>
  <p:notesTextViewPr>
    <p:cViewPr>
      <p:scale>
        <a:sx n="3" d="2"/>
        <a:sy n="3" d="2"/>
      </p:scale>
      <p:origin x="0" y="0"/>
    </p:cViewPr>
  </p:notesTextViewPr>
  <p:notesViewPr>
    <p:cSldViewPr snapToGrid="0">
      <p:cViewPr varScale="1">
        <p:scale>
          <a:sx n="62" d="100"/>
          <a:sy n="62" d="100"/>
        </p:scale>
        <p:origin x="315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8.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8A937B-175C-CC60-52BC-F61166AABA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92492F-DA5E-2C65-6901-0767FC1E10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C53295-F364-4876-9502-C266EF1C05F5}" type="datetimeFigureOut">
              <a:rPr lang="en-US" smtClean="0"/>
              <a:t>2/7/2024</a:t>
            </a:fld>
            <a:endParaRPr lang="en-US"/>
          </a:p>
        </p:txBody>
      </p:sp>
      <p:sp>
        <p:nvSpPr>
          <p:cNvPr id="4" name="Footer Placeholder 3">
            <a:extLst>
              <a:ext uri="{FF2B5EF4-FFF2-40B4-BE49-F238E27FC236}">
                <a16:creationId xmlns:a16="http://schemas.microsoft.com/office/drawing/2014/main" id="{46596FF3-AEE2-7547-A767-5C778BFAA7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C5D8CE-4A60-6790-5D9E-3F083F3ED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566F53-132C-4534-9300-90CF8FFA192C}" type="slidenum">
              <a:rPr lang="en-US" smtClean="0"/>
              <a:t>‹#›</a:t>
            </a:fld>
            <a:endParaRPr lang="en-US"/>
          </a:p>
        </p:txBody>
      </p:sp>
    </p:spTree>
    <p:extLst>
      <p:ext uri="{BB962C8B-B14F-4D97-AF65-F5344CB8AC3E}">
        <p14:creationId xmlns:p14="http://schemas.microsoft.com/office/powerpoint/2010/main" val="8710277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B14F5-A688-4405-91C0-4B99E719B2A5}"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484A1-57D3-4B9D-9AC2-D8FAFC071F6C}" type="slidenum">
              <a:rPr lang="en-US" smtClean="0"/>
              <a:t>‹#›</a:t>
            </a:fld>
            <a:endParaRPr lang="en-US"/>
          </a:p>
        </p:txBody>
      </p:sp>
    </p:spTree>
    <p:extLst>
      <p:ext uri="{BB962C8B-B14F-4D97-AF65-F5344CB8AC3E}">
        <p14:creationId xmlns:p14="http://schemas.microsoft.com/office/powerpoint/2010/main" val="2424907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PSS title 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DF6B42-5E23-1F76-BA61-FEBFBE95AFF1}"/>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7F3A6-612C-DABF-9CAB-E92502DBA27D}"/>
              </a:ext>
            </a:extLst>
          </p:cNvPr>
          <p:cNvSpPr>
            <a:spLocks noGrp="1"/>
          </p:cNvSpPr>
          <p:nvPr>
            <p:ph type="ctrTitle"/>
          </p:nvPr>
        </p:nvSpPr>
        <p:spPr>
          <a:xfrm>
            <a:off x="244642" y="4566844"/>
            <a:ext cx="11831052" cy="616200"/>
          </a:xfrm>
        </p:spPr>
        <p:txBody>
          <a:bodyPr anchor="b"/>
          <a:lstStyle>
            <a:lvl1pPr algn="l">
              <a:defRPr sz="6400">
                <a:solidFill>
                  <a:srgbClr val="FDB731"/>
                </a:solidFill>
              </a:defRPr>
            </a:lvl1pPr>
          </a:lstStyle>
          <a:p>
            <a:r>
              <a:rPr lang="en-US" dirty="0"/>
              <a:t>Click to edit Master title style</a:t>
            </a:r>
          </a:p>
        </p:txBody>
      </p:sp>
      <p:sp>
        <p:nvSpPr>
          <p:cNvPr id="3" name="Subtitle 2">
            <a:extLst>
              <a:ext uri="{FF2B5EF4-FFF2-40B4-BE49-F238E27FC236}">
                <a16:creationId xmlns:a16="http://schemas.microsoft.com/office/drawing/2014/main" id="{72A59FAF-DCF4-474D-0E42-246039A69B7D}"/>
              </a:ext>
            </a:extLst>
          </p:cNvPr>
          <p:cNvSpPr>
            <a:spLocks noGrp="1"/>
          </p:cNvSpPr>
          <p:nvPr>
            <p:ph type="subTitle" idx="1"/>
          </p:nvPr>
        </p:nvSpPr>
        <p:spPr>
          <a:xfrm>
            <a:off x="244642" y="5107569"/>
            <a:ext cx="9144000" cy="581852"/>
          </a:xfrm>
        </p:spPr>
        <p:txBody>
          <a:bodyPr/>
          <a:lstStyle>
            <a:lvl1pPr marL="0" indent="0" algn="l">
              <a:buNone/>
              <a:defRPr sz="2400">
                <a:solidFill>
                  <a:srgbClr val="FDB73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Rectangle 4">
            <a:extLst>
              <a:ext uri="{FF2B5EF4-FFF2-40B4-BE49-F238E27FC236}">
                <a16:creationId xmlns:a16="http://schemas.microsoft.com/office/drawing/2014/main" id="{F03DA233-9238-A837-572F-391CADAAD212}"/>
              </a:ext>
            </a:extLst>
          </p:cNvPr>
          <p:cNvSpPr/>
          <p:nvPr userDrawn="1"/>
        </p:nvSpPr>
        <p:spPr>
          <a:xfrm>
            <a:off x="360948" y="6451505"/>
            <a:ext cx="11622505" cy="34350"/>
          </a:xfrm>
          <a:prstGeom prst="rect">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3">
            <a:extLst>
              <a:ext uri="{FF2B5EF4-FFF2-40B4-BE49-F238E27FC236}">
                <a16:creationId xmlns:a16="http://schemas.microsoft.com/office/drawing/2014/main" id="{C0366073-FA88-093C-3584-E4B9CF27A019}"/>
              </a:ext>
            </a:extLst>
          </p:cNvPr>
          <p:cNvSpPr>
            <a:spLocks noGrp="1"/>
          </p:cNvSpPr>
          <p:nvPr>
            <p:ph type="dt" sz="half" idx="2"/>
          </p:nvPr>
        </p:nvSpPr>
        <p:spPr>
          <a:xfrm>
            <a:off x="360948" y="6558743"/>
            <a:ext cx="2743200" cy="226714"/>
          </a:xfrm>
          <a:prstGeom prst="rect">
            <a:avLst/>
          </a:prstGeom>
        </p:spPr>
        <p:txBody>
          <a:bodyPr vert="horz" lIns="91440" tIns="45720" rIns="91440" bIns="45720" rtlCol="0" anchor="ctr"/>
          <a:lstStyle>
            <a:lvl1pPr algn="l">
              <a:defRPr sz="1000">
                <a:solidFill>
                  <a:srgbClr val="FDB731"/>
                </a:solidFill>
                <a:latin typeface="Manrope" pitchFamily="2" charset="0"/>
                <a:cs typeface="Poppins" panose="00000500000000000000" pitchFamily="2" charset="0"/>
              </a:defRPr>
            </a:lvl1pPr>
          </a:lstStyle>
          <a:p>
            <a:fld id="{BBB25C61-869E-4585-9A85-488B7E92452A}" type="datetime1">
              <a:rPr lang="cs-CZ" smtClean="0"/>
              <a:t>07.02.2024</a:t>
            </a:fld>
            <a:endParaRPr lang="en-US" dirty="0"/>
          </a:p>
        </p:txBody>
      </p:sp>
      <p:sp>
        <p:nvSpPr>
          <p:cNvPr id="9" name="Slide Number Placeholder 5">
            <a:extLst>
              <a:ext uri="{FF2B5EF4-FFF2-40B4-BE49-F238E27FC236}">
                <a16:creationId xmlns:a16="http://schemas.microsoft.com/office/drawing/2014/main" id="{12291C83-8ECF-E5DA-8BE6-52486F94D348}"/>
              </a:ext>
            </a:extLst>
          </p:cNvPr>
          <p:cNvSpPr>
            <a:spLocks noGrp="1"/>
          </p:cNvSpPr>
          <p:nvPr>
            <p:ph type="sldNum" sz="quarter" idx="4"/>
          </p:nvPr>
        </p:nvSpPr>
        <p:spPr>
          <a:xfrm>
            <a:off x="9240253" y="6558743"/>
            <a:ext cx="2743200" cy="226714"/>
          </a:xfrm>
          <a:prstGeom prst="rect">
            <a:avLst/>
          </a:prstGeom>
        </p:spPr>
        <p:txBody>
          <a:bodyPr vert="horz" lIns="91440" tIns="45720" rIns="91440" bIns="45720" rtlCol="0" anchor="ctr"/>
          <a:lstStyle>
            <a:lvl1pPr algn="r">
              <a:defRPr sz="1000">
                <a:solidFill>
                  <a:srgbClr val="FDB731"/>
                </a:solidFill>
                <a:latin typeface="Manrope" pitchFamily="2" charset="0"/>
                <a:cs typeface="Poppins" panose="00000500000000000000" pitchFamily="2" charset="0"/>
              </a:defRPr>
            </a:lvl1pPr>
          </a:lstStyle>
          <a:p>
            <a:fld id="{FB0F4FCB-A591-4465-A1B3-C0C4A4E8481B}" type="slidenum">
              <a:rPr lang="en-US" smtClean="0"/>
              <a:pPr/>
              <a:t>‹#›</a:t>
            </a:fld>
            <a:endParaRPr lang="en-US" dirty="0"/>
          </a:p>
        </p:txBody>
      </p:sp>
      <p:sp>
        <p:nvSpPr>
          <p:cNvPr id="16" name="Rectangle 18">
            <a:extLst>
              <a:ext uri="{FF2B5EF4-FFF2-40B4-BE49-F238E27FC236}">
                <a16:creationId xmlns:a16="http://schemas.microsoft.com/office/drawing/2014/main" id="{48B6F0AA-DB1F-44C8-A812-2DC478DC5697}"/>
              </a:ext>
            </a:extLst>
          </p:cNvPr>
          <p:cNvSpPr/>
          <p:nvPr userDrawn="1"/>
        </p:nvSpPr>
        <p:spPr>
          <a:xfrm flipV="1">
            <a:off x="360948" y="368004"/>
            <a:ext cx="10980000" cy="45719"/>
          </a:xfrm>
          <a:prstGeom prst="rect">
            <a:avLst/>
          </a:prstGeom>
          <a:solidFill>
            <a:srgbClr val="FDB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Tree>
    <p:extLst>
      <p:ext uri="{BB962C8B-B14F-4D97-AF65-F5344CB8AC3E}">
        <p14:creationId xmlns:p14="http://schemas.microsoft.com/office/powerpoint/2010/main" val="415101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PSS-regular">
    <p:bg>
      <p:bgRef idx="1001">
        <a:schemeClr val="bg1"/>
      </p:bgRef>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12291C83-8ECF-E5DA-8BE6-52486F94D348}"/>
              </a:ext>
            </a:extLst>
          </p:cNvPr>
          <p:cNvSpPr>
            <a:spLocks noGrp="1"/>
          </p:cNvSpPr>
          <p:nvPr>
            <p:ph type="sldNum" sz="quarter" idx="4"/>
          </p:nvPr>
        </p:nvSpPr>
        <p:spPr>
          <a:xfrm>
            <a:off x="9240253" y="6552727"/>
            <a:ext cx="2743200" cy="226714"/>
          </a:xfrm>
          <a:prstGeom prst="rect">
            <a:avLst/>
          </a:prstGeom>
        </p:spPr>
        <p:txBody>
          <a:bodyPr vert="horz" lIns="91440" tIns="45720" rIns="91440" bIns="45720" rtlCol="0" anchor="ctr"/>
          <a:lstStyle>
            <a:lvl1pPr algn="r">
              <a:defRPr sz="1000">
                <a:solidFill>
                  <a:srgbClr val="FDB731"/>
                </a:solidFill>
                <a:latin typeface="Manrope" pitchFamily="2" charset="0"/>
                <a:cs typeface="Poppins" panose="00000500000000000000" pitchFamily="2" charset="0"/>
              </a:defRPr>
            </a:lvl1pPr>
          </a:lstStyle>
          <a:p>
            <a:fld id="{FB0F4FCB-A591-4465-A1B3-C0C4A4E8481B}" type="slidenum">
              <a:rPr lang="en-US" smtClean="0"/>
              <a:pPr/>
              <a:t>‹#›</a:t>
            </a:fld>
            <a:endParaRPr lang="en-US" dirty="0"/>
          </a:p>
        </p:txBody>
      </p:sp>
      <p:sp>
        <p:nvSpPr>
          <p:cNvPr id="17" name="Rectangle 18">
            <a:extLst>
              <a:ext uri="{FF2B5EF4-FFF2-40B4-BE49-F238E27FC236}">
                <a16:creationId xmlns:a16="http://schemas.microsoft.com/office/drawing/2014/main" id="{3E2BE3AC-33B5-4C4C-84F4-0E16A5AE33FC}"/>
              </a:ext>
            </a:extLst>
          </p:cNvPr>
          <p:cNvSpPr/>
          <p:nvPr userDrawn="1"/>
        </p:nvSpPr>
        <p:spPr>
          <a:xfrm flipV="1">
            <a:off x="1503158" y="369652"/>
            <a:ext cx="9835087" cy="45719"/>
          </a:xfrm>
          <a:prstGeom prst="rect">
            <a:avLst/>
          </a:prstGeom>
          <a:solidFill>
            <a:srgbClr val="FDB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8" name="TextBox 20">
            <a:extLst>
              <a:ext uri="{FF2B5EF4-FFF2-40B4-BE49-F238E27FC236}">
                <a16:creationId xmlns:a16="http://schemas.microsoft.com/office/drawing/2014/main" id="{80827D78-61D2-4BFD-B014-F5E539065319}"/>
              </a:ext>
            </a:extLst>
          </p:cNvPr>
          <p:cNvSpPr txBox="1"/>
          <p:nvPr userDrawn="1"/>
        </p:nvSpPr>
        <p:spPr>
          <a:xfrm>
            <a:off x="578488" y="269402"/>
            <a:ext cx="1019403" cy="246221"/>
          </a:xfrm>
          <a:prstGeom prst="rect">
            <a:avLst/>
          </a:prstGeom>
          <a:noFill/>
        </p:spPr>
        <p:txBody>
          <a:bodyPr wrap="square" rtlCol="0">
            <a:spAutoFit/>
          </a:bodyPr>
          <a:lstStyle/>
          <a:p>
            <a:r>
              <a:rPr lang="en-GB" sz="1000" b="1" dirty="0">
                <a:solidFill>
                  <a:srgbClr val="FDB731"/>
                </a:solidFill>
                <a:latin typeface="Manrope" pitchFamily="2" charset="0"/>
              </a:rPr>
              <a:t>HASHCAT</a:t>
            </a:r>
            <a:endParaRPr lang="en-US" sz="1000" b="1" dirty="0">
              <a:solidFill>
                <a:srgbClr val="FDB731"/>
              </a:solidFill>
              <a:latin typeface="Manrope" pitchFamily="2" charset="0"/>
            </a:endParaRPr>
          </a:p>
        </p:txBody>
      </p:sp>
      <p:sp>
        <p:nvSpPr>
          <p:cNvPr id="15" name="Nadpis 1">
            <a:extLst>
              <a:ext uri="{FF2B5EF4-FFF2-40B4-BE49-F238E27FC236}">
                <a16:creationId xmlns:a16="http://schemas.microsoft.com/office/drawing/2014/main" id="{6F7DC72B-41AA-47ED-80FB-05D299F16FF7}"/>
              </a:ext>
            </a:extLst>
          </p:cNvPr>
          <p:cNvSpPr>
            <a:spLocks noGrp="1"/>
          </p:cNvSpPr>
          <p:nvPr>
            <p:ph type="ctrTitle"/>
          </p:nvPr>
        </p:nvSpPr>
        <p:spPr>
          <a:xfrm>
            <a:off x="578488" y="620610"/>
            <a:ext cx="6032865" cy="616200"/>
          </a:xfrm>
        </p:spPr>
        <p:txBody>
          <a:bodyPr/>
          <a:lstStyle>
            <a:lvl1pPr algn="just">
              <a:defRPr/>
            </a:lvl1pPr>
          </a:lstStyle>
          <a:p>
            <a:r>
              <a:rPr lang="cs-CZ" dirty="0" err="1"/>
              <a:t>StIZP</a:t>
            </a:r>
            <a:endParaRPr lang="cs-CZ" dirty="0"/>
          </a:p>
        </p:txBody>
      </p:sp>
      <p:sp>
        <p:nvSpPr>
          <p:cNvPr id="16" name="Podnadpis 2">
            <a:extLst>
              <a:ext uri="{FF2B5EF4-FFF2-40B4-BE49-F238E27FC236}">
                <a16:creationId xmlns:a16="http://schemas.microsoft.com/office/drawing/2014/main" id="{BFDFA69F-3F12-4613-93A3-7CFDC6E78879}"/>
              </a:ext>
            </a:extLst>
          </p:cNvPr>
          <p:cNvSpPr>
            <a:spLocks noGrp="1"/>
          </p:cNvSpPr>
          <p:nvPr>
            <p:ph type="subTitle" idx="1"/>
          </p:nvPr>
        </p:nvSpPr>
        <p:spPr>
          <a:xfrm>
            <a:off x="578488" y="1251686"/>
            <a:ext cx="11342050" cy="581852"/>
          </a:xfrm>
        </p:spPr>
        <p:txBody>
          <a:bodyPr/>
          <a:lstStyle/>
          <a:p>
            <a:r>
              <a:rPr lang="cs-CZ" dirty="0"/>
              <a:t>Skupina analýzy otevřených zdrojů</a:t>
            </a:r>
          </a:p>
        </p:txBody>
      </p:sp>
      <p:sp>
        <p:nvSpPr>
          <p:cNvPr id="19" name="Zástupný symbol pro text 5">
            <a:extLst>
              <a:ext uri="{FF2B5EF4-FFF2-40B4-BE49-F238E27FC236}">
                <a16:creationId xmlns:a16="http://schemas.microsoft.com/office/drawing/2014/main" id="{CCF80DEB-2D51-4336-8E1C-7E82E925848B}"/>
              </a:ext>
            </a:extLst>
          </p:cNvPr>
          <p:cNvSpPr>
            <a:spLocks noGrp="1"/>
          </p:cNvSpPr>
          <p:nvPr>
            <p:ph type="body" sz="quarter" idx="10"/>
          </p:nvPr>
        </p:nvSpPr>
        <p:spPr>
          <a:xfrm>
            <a:off x="577850" y="1996757"/>
            <a:ext cx="11342688" cy="4219575"/>
          </a:xfrm>
        </p:spPr>
        <p:txBody>
          <a:bodyPr/>
          <a:lstStyle>
            <a:lvl1pPr>
              <a:defRPr sz="2400"/>
            </a:lvl1pPr>
          </a:lstStyle>
          <a:p>
            <a:r>
              <a:rPr lang="cs-CZ" dirty="0"/>
              <a:t>Toto je pokusný text:</a:t>
            </a:r>
          </a:p>
          <a:p>
            <a:pPr marL="457200" indent="-457200">
              <a:buFont typeface="+mj-lt"/>
              <a:buAutoNum type="arabicPeriod"/>
            </a:pPr>
            <a:r>
              <a:rPr lang="cs-CZ" sz="1800" dirty="0"/>
              <a:t>Bod 1</a:t>
            </a:r>
          </a:p>
          <a:p>
            <a:pPr marL="457200" indent="-457200">
              <a:buFont typeface="+mj-lt"/>
              <a:buAutoNum type="arabicPeriod"/>
            </a:pPr>
            <a:r>
              <a:rPr lang="cs-CZ" sz="1800" dirty="0"/>
              <a:t>Bod 2</a:t>
            </a:r>
          </a:p>
          <a:p>
            <a:pPr marL="457200" indent="-457200">
              <a:buFont typeface="+mj-lt"/>
              <a:buAutoNum type="arabicPeriod"/>
            </a:pPr>
            <a:r>
              <a:rPr lang="cs-CZ" sz="1800" dirty="0"/>
              <a:t>Bod 3</a:t>
            </a:r>
          </a:p>
          <a:p>
            <a:pPr marL="457200" indent="-457200">
              <a:buFont typeface="+mj-lt"/>
              <a:buAutoNum type="arabicPeriod"/>
            </a:pPr>
            <a:endParaRPr lang="cs-CZ" dirty="0"/>
          </a:p>
          <a:p>
            <a:endParaRPr lang="cs-CZ" dirty="0"/>
          </a:p>
        </p:txBody>
      </p:sp>
      <p:sp>
        <p:nvSpPr>
          <p:cNvPr id="13" name="Rectangle 4">
            <a:extLst>
              <a:ext uri="{FF2B5EF4-FFF2-40B4-BE49-F238E27FC236}">
                <a16:creationId xmlns:a16="http://schemas.microsoft.com/office/drawing/2014/main" id="{862CAC21-767C-4880-95A6-293EA3C7FF09}"/>
              </a:ext>
            </a:extLst>
          </p:cNvPr>
          <p:cNvSpPr/>
          <p:nvPr userDrawn="1"/>
        </p:nvSpPr>
        <p:spPr>
          <a:xfrm>
            <a:off x="360948" y="6451505"/>
            <a:ext cx="11622505" cy="34350"/>
          </a:xfrm>
          <a:prstGeom prst="rect">
            <a:avLst/>
          </a:prstGeom>
          <a:solidFill>
            <a:srgbClr val="FFC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ate Placeholder 3">
            <a:extLst>
              <a:ext uri="{FF2B5EF4-FFF2-40B4-BE49-F238E27FC236}">
                <a16:creationId xmlns:a16="http://schemas.microsoft.com/office/drawing/2014/main" id="{9E835829-9955-4F3E-BDFA-6324D846BAED}"/>
              </a:ext>
            </a:extLst>
          </p:cNvPr>
          <p:cNvSpPr>
            <a:spLocks noGrp="1"/>
          </p:cNvSpPr>
          <p:nvPr>
            <p:ph type="dt" sz="half" idx="2"/>
          </p:nvPr>
        </p:nvSpPr>
        <p:spPr>
          <a:xfrm>
            <a:off x="360948" y="6558743"/>
            <a:ext cx="2743200" cy="226714"/>
          </a:xfrm>
          <a:prstGeom prst="rect">
            <a:avLst/>
          </a:prstGeom>
        </p:spPr>
        <p:txBody>
          <a:bodyPr vert="horz" lIns="91440" tIns="45720" rIns="91440" bIns="45720" rtlCol="0" anchor="ctr"/>
          <a:lstStyle>
            <a:lvl1pPr algn="l">
              <a:defRPr sz="1000">
                <a:solidFill>
                  <a:srgbClr val="FDB731"/>
                </a:solidFill>
                <a:latin typeface="Manrope" pitchFamily="2" charset="0"/>
                <a:cs typeface="Poppins" panose="00000500000000000000" pitchFamily="2" charset="0"/>
              </a:defRPr>
            </a:lvl1pPr>
          </a:lstStyle>
          <a:p>
            <a:fld id="{BBB25C61-869E-4585-9A85-488B7E92452A}" type="datetime1">
              <a:rPr lang="cs-CZ" smtClean="0"/>
              <a:t>07.02.2024</a:t>
            </a:fld>
            <a:endParaRPr lang="en-US" dirty="0"/>
          </a:p>
        </p:txBody>
      </p:sp>
    </p:spTree>
    <p:extLst>
      <p:ext uri="{BB962C8B-B14F-4D97-AF65-F5344CB8AC3E}">
        <p14:creationId xmlns:p14="http://schemas.microsoft.com/office/powerpoint/2010/main" val="202684808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PSS title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7F3A6-612C-DABF-9CAB-E92502DBA27D}"/>
              </a:ext>
            </a:extLst>
          </p:cNvPr>
          <p:cNvSpPr>
            <a:spLocks noGrp="1"/>
          </p:cNvSpPr>
          <p:nvPr>
            <p:ph type="ctrTitle"/>
          </p:nvPr>
        </p:nvSpPr>
        <p:spPr>
          <a:xfrm>
            <a:off x="244642" y="4566844"/>
            <a:ext cx="11831052" cy="616200"/>
          </a:xfrm>
        </p:spPr>
        <p:txBody>
          <a:bodyPr anchor="b"/>
          <a:lstStyle>
            <a:lvl1pPr algn="l">
              <a:defRPr sz="6400">
                <a:solidFill>
                  <a:srgbClr val="333F27"/>
                </a:solidFill>
              </a:defRPr>
            </a:lvl1pPr>
          </a:lstStyle>
          <a:p>
            <a:r>
              <a:rPr lang="en-US" dirty="0"/>
              <a:t>Click to edit Master title style</a:t>
            </a:r>
          </a:p>
        </p:txBody>
      </p:sp>
      <p:sp>
        <p:nvSpPr>
          <p:cNvPr id="3" name="Subtitle 2">
            <a:extLst>
              <a:ext uri="{FF2B5EF4-FFF2-40B4-BE49-F238E27FC236}">
                <a16:creationId xmlns:a16="http://schemas.microsoft.com/office/drawing/2014/main" id="{72A59FAF-DCF4-474D-0E42-246039A69B7D}"/>
              </a:ext>
            </a:extLst>
          </p:cNvPr>
          <p:cNvSpPr>
            <a:spLocks noGrp="1"/>
          </p:cNvSpPr>
          <p:nvPr>
            <p:ph type="subTitle" idx="1"/>
          </p:nvPr>
        </p:nvSpPr>
        <p:spPr>
          <a:xfrm>
            <a:off x="244642" y="5107569"/>
            <a:ext cx="9144000" cy="581852"/>
          </a:xfrm>
        </p:spPr>
        <p:txBody>
          <a:bodyPr/>
          <a:lstStyle>
            <a:lvl1pPr marL="0" indent="0" algn="l">
              <a:buNone/>
              <a:defRPr sz="2400">
                <a:solidFill>
                  <a:srgbClr val="333F27"/>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Date Placeholder 3">
            <a:extLst>
              <a:ext uri="{FF2B5EF4-FFF2-40B4-BE49-F238E27FC236}">
                <a16:creationId xmlns:a16="http://schemas.microsoft.com/office/drawing/2014/main" id="{C0366073-FA88-093C-3584-E4B9CF27A019}"/>
              </a:ext>
            </a:extLst>
          </p:cNvPr>
          <p:cNvSpPr>
            <a:spLocks noGrp="1"/>
          </p:cNvSpPr>
          <p:nvPr>
            <p:ph type="dt" sz="half" idx="2"/>
          </p:nvPr>
        </p:nvSpPr>
        <p:spPr>
          <a:xfrm>
            <a:off x="360948" y="6558743"/>
            <a:ext cx="2743200" cy="226714"/>
          </a:xfrm>
          <a:prstGeom prst="rect">
            <a:avLst/>
          </a:prstGeom>
        </p:spPr>
        <p:txBody>
          <a:bodyPr vert="horz" lIns="91440" tIns="45720" rIns="91440" bIns="45720" rtlCol="0" anchor="ctr"/>
          <a:lstStyle>
            <a:lvl1pPr algn="l">
              <a:defRPr sz="1000">
                <a:solidFill>
                  <a:srgbClr val="333F27"/>
                </a:solidFill>
                <a:latin typeface="Manrope" pitchFamily="2" charset="0"/>
                <a:cs typeface="Poppins" panose="00000500000000000000" pitchFamily="2" charset="0"/>
              </a:defRPr>
            </a:lvl1pPr>
          </a:lstStyle>
          <a:p>
            <a:fld id="{BBB25C61-869E-4585-9A85-488B7E92452A}" type="datetime1">
              <a:rPr lang="cs-CZ" smtClean="0"/>
              <a:pPr/>
              <a:t>07.02.2024</a:t>
            </a:fld>
            <a:endParaRPr lang="en-US" dirty="0"/>
          </a:p>
        </p:txBody>
      </p:sp>
      <p:sp>
        <p:nvSpPr>
          <p:cNvPr id="9" name="Slide Number Placeholder 5">
            <a:extLst>
              <a:ext uri="{FF2B5EF4-FFF2-40B4-BE49-F238E27FC236}">
                <a16:creationId xmlns:a16="http://schemas.microsoft.com/office/drawing/2014/main" id="{12291C83-8ECF-E5DA-8BE6-52486F94D348}"/>
              </a:ext>
            </a:extLst>
          </p:cNvPr>
          <p:cNvSpPr>
            <a:spLocks noGrp="1"/>
          </p:cNvSpPr>
          <p:nvPr>
            <p:ph type="sldNum" sz="quarter" idx="4"/>
          </p:nvPr>
        </p:nvSpPr>
        <p:spPr>
          <a:xfrm>
            <a:off x="9240253" y="6558743"/>
            <a:ext cx="2743200" cy="226714"/>
          </a:xfrm>
          <a:prstGeom prst="rect">
            <a:avLst/>
          </a:prstGeom>
        </p:spPr>
        <p:txBody>
          <a:bodyPr vert="horz" lIns="91440" tIns="45720" rIns="91440" bIns="45720" rtlCol="0" anchor="ctr"/>
          <a:lstStyle>
            <a:lvl1pPr algn="r">
              <a:defRPr sz="1000">
                <a:solidFill>
                  <a:srgbClr val="333F27"/>
                </a:solidFill>
                <a:latin typeface="Manrope" pitchFamily="2" charset="0"/>
                <a:cs typeface="Poppins" panose="00000500000000000000" pitchFamily="2" charset="0"/>
              </a:defRPr>
            </a:lvl1pPr>
          </a:lstStyle>
          <a:p>
            <a:fld id="{FB0F4FCB-A591-4465-A1B3-C0C4A4E8481B}" type="slidenum">
              <a:rPr lang="en-US" smtClean="0"/>
              <a:pPr/>
              <a:t>‹#›</a:t>
            </a:fld>
            <a:endParaRPr lang="en-US" dirty="0"/>
          </a:p>
        </p:txBody>
      </p:sp>
      <p:pic>
        <p:nvPicPr>
          <p:cNvPr id="11" name="Obrázek 10">
            <a:extLst>
              <a:ext uri="{FF2B5EF4-FFF2-40B4-BE49-F238E27FC236}">
                <a16:creationId xmlns:a16="http://schemas.microsoft.com/office/drawing/2014/main" id="{A59E9D40-F925-41B1-83E4-E364A9975A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8245" y="51047"/>
            <a:ext cx="706731" cy="706731"/>
          </a:xfrm>
          <a:prstGeom prst="rect">
            <a:avLst/>
          </a:prstGeom>
        </p:spPr>
      </p:pic>
      <p:pic>
        <p:nvPicPr>
          <p:cNvPr id="12" name="Picture 2" descr="Logo&#10;&#10;Description automatically generated">
            <a:extLst>
              <a:ext uri="{FF2B5EF4-FFF2-40B4-BE49-F238E27FC236}">
                <a16:creationId xmlns:a16="http://schemas.microsoft.com/office/drawing/2014/main" id="{B20FE211-B145-4367-A77B-3EDEB5ADC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80479" y="1536583"/>
            <a:ext cx="1320657" cy="1951712"/>
          </a:xfrm>
          <a:prstGeom prst="rect">
            <a:avLst/>
          </a:prstGeom>
        </p:spPr>
      </p:pic>
      <p:pic>
        <p:nvPicPr>
          <p:cNvPr id="14" name="Picture 6" descr="A picture containing text&#10;&#10;Description automatically generated">
            <a:extLst>
              <a:ext uri="{FF2B5EF4-FFF2-40B4-BE49-F238E27FC236}">
                <a16:creationId xmlns:a16="http://schemas.microsoft.com/office/drawing/2014/main" id="{5426AE11-36F4-4E76-A577-DF9B971607C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90863" y="1536583"/>
            <a:ext cx="1320657" cy="1951712"/>
          </a:xfrm>
          <a:prstGeom prst="rect">
            <a:avLst/>
          </a:prstGeom>
        </p:spPr>
      </p:pic>
      <p:pic>
        <p:nvPicPr>
          <p:cNvPr id="15" name="Picture 7" descr="Logo&#10;&#10;Description automatically generated">
            <a:extLst>
              <a:ext uri="{FF2B5EF4-FFF2-40B4-BE49-F238E27FC236}">
                <a16:creationId xmlns:a16="http://schemas.microsoft.com/office/drawing/2014/main" id="{628991E6-2B32-47A3-9251-4C7FD8AB80F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69638" y="1438998"/>
            <a:ext cx="1452723" cy="2146883"/>
          </a:xfrm>
          <a:prstGeom prst="rect">
            <a:avLst/>
          </a:prstGeom>
        </p:spPr>
      </p:pic>
      <p:sp>
        <p:nvSpPr>
          <p:cNvPr id="16" name="TextBox 21">
            <a:extLst>
              <a:ext uri="{FF2B5EF4-FFF2-40B4-BE49-F238E27FC236}">
                <a16:creationId xmlns:a16="http://schemas.microsoft.com/office/drawing/2014/main" id="{5B63EF4B-0D5D-465E-B584-109BE2039E49}"/>
              </a:ext>
            </a:extLst>
          </p:cNvPr>
          <p:cNvSpPr txBox="1"/>
          <p:nvPr userDrawn="1"/>
        </p:nvSpPr>
        <p:spPr>
          <a:xfrm>
            <a:off x="4778615" y="6545712"/>
            <a:ext cx="2634770" cy="246221"/>
          </a:xfrm>
          <a:prstGeom prst="rect">
            <a:avLst/>
          </a:prstGeom>
          <a:noFill/>
        </p:spPr>
        <p:txBody>
          <a:bodyPr wrap="square" rtlCol="0">
            <a:spAutoFit/>
          </a:bodyPr>
          <a:lstStyle/>
          <a:p>
            <a:pPr algn="ctr"/>
            <a:r>
              <a:rPr lang="cs-CZ" sz="1000" b="0" dirty="0">
                <a:solidFill>
                  <a:schemeClr val="accent6">
                    <a:lumMod val="50000"/>
                  </a:schemeClr>
                </a:solidFill>
                <a:latin typeface="Manrope" pitchFamily="2" charset="0"/>
              </a:rPr>
              <a:t>PRO SLUŽEBNÍ POTŘEBU</a:t>
            </a:r>
            <a:endParaRPr lang="en-US" sz="1000" b="0" dirty="0">
              <a:solidFill>
                <a:schemeClr val="accent6">
                  <a:lumMod val="50000"/>
                </a:schemeClr>
              </a:solidFill>
              <a:latin typeface="Manrope" pitchFamily="2" charset="0"/>
            </a:endParaRPr>
          </a:p>
        </p:txBody>
      </p:sp>
      <p:sp>
        <p:nvSpPr>
          <p:cNvPr id="13" name="Rectangle 18">
            <a:extLst>
              <a:ext uri="{FF2B5EF4-FFF2-40B4-BE49-F238E27FC236}">
                <a16:creationId xmlns:a16="http://schemas.microsoft.com/office/drawing/2014/main" id="{0EF46ADA-CB24-452D-B1AB-F065E98D1643}"/>
              </a:ext>
            </a:extLst>
          </p:cNvPr>
          <p:cNvSpPr/>
          <p:nvPr userDrawn="1"/>
        </p:nvSpPr>
        <p:spPr>
          <a:xfrm flipV="1">
            <a:off x="360948" y="368004"/>
            <a:ext cx="10980000" cy="457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 name="Rectangle 4">
            <a:extLst>
              <a:ext uri="{FF2B5EF4-FFF2-40B4-BE49-F238E27FC236}">
                <a16:creationId xmlns:a16="http://schemas.microsoft.com/office/drawing/2014/main" id="{63526FC9-9F6F-496C-A5B1-9D4784F359EA}"/>
              </a:ext>
            </a:extLst>
          </p:cNvPr>
          <p:cNvSpPr/>
          <p:nvPr userDrawn="1"/>
        </p:nvSpPr>
        <p:spPr>
          <a:xfrm>
            <a:off x="360948" y="6451505"/>
            <a:ext cx="11622505" cy="343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65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PSS-regular">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C0366073-FA88-093C-3584-E4B9CF27A019}"/>
              </a:ext>
            </a:extLst>
          </p:cNvPr>
          <p:cNvSpPr>
            <a:spLocks noGrp="1"/>
          </p:cNvSpPr>
          <p:nvPr>
            <p:ph type="dt" sz="half" idx="2"/>
          </p:nvPr>
        </p:nvSpPr>
        <p:spPr>
          <a:xfrm>
            <a:off x="360948" y="6552727"/>
            <a:ext cx="2743200" cy="226714"/>
          </a:xfrm>
          <a:prstGeom prst="rect">
            <a:avLst/>
          </a:prstGeom>
        </p:spPr>
        <p:txBody>
          <a:bodyPr vert="horz" lIns="91440" tIns="45720" rIns="91440" bIns="45720" rtlCol="0" anchor="ctr"/>
          <a:lstStyle>
            <a:lvl1pPr algn="l">
              <a:defRPr sz="1000">
                <a:solidFill>
                  <a:schemeClr val="accent6">
                    <a:lumMod val="50000"/>
                  </a:schemeClr>
                </a:solidFill>
                <a:latin typeface="Manrope" pitchFamily="2" charset="0"/>
                <a:cs typeface="Poppins" panose="00000500000000000000" pitchFamily="2" charset="0"/>
              </a:defRPr>
            </a:lvl1pPr>
          </a:lstStyle>
          <a:p>
            <a:fld id="{41D07E0A-52C0-4BFC-BC6B-E076618267AA}" type="datetime1">
              <a:rPr lang="cs-CZ" smtClean="0"/>
              <a:pPr/>
              <a:t>07.02.2024</a:t>
            </a:fld>
            <a:endParaRPr lang="en-US" dirty="0"/>
          </a:p>
        </p:txBody>
      </p:sp>
      <p:sp>
        <p:nvSpPr>
          <p:cNvPr id="9" name="Slide Number Placeholder 5">
            <a:extLst>
              <a:ext uri="{FF2B5EF4-FFF2-40B4-BE49-F238E27FC236}">
                <a16:creationId xmlns:a16="http://schemas.microsoft.com/office/drawing/2014/main" id="{12291C83-8ECF-E5DA-8BE6-52486F94D348}"/>
              </a:ext>
            </a:extLst>
          </p:cNvPr>
          <p:cNvSpPr>
            <a:spLocks noGrp="1"/>
          </p:cNvSpPr>
          <p:nvPr>
            <p:ph type="sldNum" sz="quarter" idx="4"/>
          </p:nvPr>
        </p:nvSpPr>
        <p:spPr>
          <a:xfrm>
            <a:off x="9240253" y="6552727"/>
            <a:ext cx="2743200" cy="226714"/>
          </a:xfrm>
          <a:prstGeom prst="rect">
            <a:avLst/>
          </a:prstGeom>
        </p:spPr>
        <p:txBody>
          <a:bodyPr vert="horz" lIns="91440" tIns="45720" rIns="91440" bIns="45720" rtlCol="0" anchor="ctr"/>
          <a:lstStyle>
            <a:lvl1pPr algn="r">
              <a:defRPr sz="1000">
                <a:solidFill>
                  <a:schemeClr val="accent6">
                    <a:lumMod val="50000"/>
                  </a:schemeClr>
                </a:solidFill>
                <a:latin typeface="Manrope" pitchFamily="2" charset="0"/>
                <a:cs typeface="Poppins" panose="00000500000000000000" pitchFamily="2" charset="0"/>
              </a:defRPr>
            </a:lvl1pPr>
          </a:lstStyle>
          <a:p>
            <a:fld id="{FB0F4FCB-A591-4465-A1B3-C0C4A4E8481B}" type="slidenum">
              <a:rPr lang="en-US" smtClean="0"/>
              <a:pPr/>
              <a:t>‹#›</a:t>
            </a:fld>
            <a:endParaRPr lang="en-US" dirty="0"/>
          </a:p>
        </p:txBody>
      </p:sp>
      <p:sp>
        <p:nvSpPr>
          <p:cNvPr id="14" name="TextBox 21">
            <a:extLst>
              <a:ext uri="{FF2B5EF4-FFF2-40B4-BE49-F238E27FC236}">
                <a16:creationId xmlns:a16="http://schemas.microsoft.com/office/drawing/2014/main" id="{59F38546-30ED-4A30-8D87-CFA6A780213F}"/>
              </a:ext>
            </a:extLst>
          </p:cNvPr>
          <p:cNvSpPr txBox="1"/>
          <p:nvPr userDrawn="1"/>
        </p:nvSpPr>
        <p:spPr>
          <a:xfrm>
            <a:off x="4778615" y="6545712"/>
            <a:ext cx="2634770" cy="246221"/>
          </a:xfrm>
          <a:prstGeom prst="rect">
            <a:avLst/>
          </a:prstGeom>
          <a:noFill/>
        </p:spPr>
        <p:txBody>
          <a:bodyPr wrap="square" rtlCol="0">
            <a:spAutoFit/>
          </a:bodyPr>
          <a:lstStyle/>
          <a:p>
            <a:pPr algn="ctr"/>
            <a:r>
              <a:rPr lang="cs-CZ" sz="1000" b="0" dirty="0">
                <a:solidFill>
                  <a:schemeClr val="accent6">
                    <a:lumMod val="50000"/>
                  </a:schemeClr>
                </a:solidFill>
                <a:latin typeface="Manrope" pitchFamily="2" charset="0"/>
              </a:rPr>
              <a:t>PRO SLUŽEBNÍ </a:t>
            </a:r>
            <a:r>
              <a:rPr lang="cs-CZ" sz="1000" b="0" kern="1200" dirty="0">
                <a:solidFill>
                  <a:schemeClr val="accent6">
                    <a:lumMod val="50000"/>
                  </a:schemeClr>
                </a:solidFill>
                <a:latin typeface="Manrope" pitchFamily="2" charset="0"/>
                <a:ea typeface="+mn-ea"/>
                <a:cs typeface="+mn-cs"/>
              </a:rPr>
              <a:t>POTŘEBU</a:t>
            </a:r>
            <a:endParaRPr lang="en-US" sz="1000" b="0" kern="1200" dirty="0">
              <a:solidFill>
                <a:schemeClr val="accent6">
                  <a:lumMod val="50000"/>
                </a:schemeClr>
              </a:solidFill>
              <a:latin typeface="Manrope" pitchFamily="2" charset="0"/>
              <a:ea typeface="+mn-ea"/>
              <a:cs typeface="+mn-cs"/>
            </a:endParaRPr>
          </a:p>
        </p:txBody>
      </p:sp>
      <p:sp>
        <p:nvSpPr>
          <p:cNvPr id="15" name="Nadpis 1">
            <a:extLst>
              <a:ext uri="{FF2B5EF4-FFF2-40B4-BE49-F238E27FC236}">
                <a16:creationId xmlns:a16="http://schemas.microsoft.com/office/drawing/2014/main" id="{6E45DCF7-D07B-4EE5-B249-1E0A632834D5}"/>
              </a:ext>
            </a:extLst>
          </p:cNvPr>
          <p:cNvSpPr>
            <a:spLocks noGrp="1"/>
          </p:cNvSpPr>
          <p:nvPr>
            <p:ph type="ctrTitle"/>
          </p:nvPr>
        </p:nvSpPr>
        <p:spPr>
          <a:xfrm>
            <a:off x="578488" y="620610"/>
            <a:ext cx="6032865" cy="616200"/>
          </a:xfrm>
        </p:spPr>
        <p:txBody>
          <a:bodyPr/>
          <a:lstStyle>
            <a:lvl1pPr algn="l">
              <a:defRPr/>
            </a:lvl1pPr>
          </a:lstStyle>
          <a:p>
            <a:r>
              <a:rPr lang="cs-CZ" dirty="0" err="1"/>
              <a:t>StIZP</a:t>
            </a:r>
            <a:endParaRPr lang="cs-CZ" dirty="0"/>
          </a:p>
        </p:txBody>
      </p:sp>
      <p:sp>
        <p:nvSpPr>
          <p:cNvPr id="16" name="Podnadpis 2">
            <a:extLst>
              <a:ext uri="{FF2B5EF4-FFF2-40B4-BE49-F238E27FC236}">
                <a16:creationId xmlns:a16="http://schemas.microsoft.com/office/drawing/2014/main" id="{4FA85286-83D5-43DC-8492-11DB9ED66E10}"/>
              </a:ext>
            </a:extLst>
          </p:cNvPr>
          <p:cNvSpPr>
            <a:spLocks noGrp="1"/>
          </p:cNvSpPr>
          <p:nvPr>
            <p:ph type="subTitle" idx="1"/>
          </p:nvPr>
        </p:nvSpPr>
        <p:spPr>
          <a:xfrm>
            <a:off x="578488" y="1251686"/>
            <a:ext cx="11342050" cy="581852"/>
          </a:xfrm>
        </p:spPr>
        <p:txBody>
          <a:bodyPr/>
          <a:lstStyle/>
          <a:p>
            <a:r>
              <a:rPr lang="cs-CZ" dirty="0"/>
              <a:t>Skupina analýzy otevřených zdrojů</a:t>
            </a:r>
          </a:p>
        </p:txBody>
      </p:sp>
      <p:sp>
        <p:nvSpPr>
          <p:cNvPr id="19" name="Zástupný symbol pro text 5">
            <a:extLst>
              <a:ext uri="{FF2B5EF4-FFF2-40B4-BE49-F238E27FC236}">
                <a16:creationId xmlns:a16="http://schemas.microsoft.com/office/drawing/2014/main" id="{F3F52005-832F-4BD4-9675-705EEB485857}"/>
              </a:ext>
            </a:extLst>
          </p:cNvPr>
          <p:cNvSpPr>
            <a:spLocks noGrp="1"/>
          </p:cNvSpPr>
          <p:nvPr>
            <p:ph type="body" sz="quarter" idx="10"/>
          </p:nvPr>
        </p:nvSpPr>
        <p:spPr>
          <a:xfrm>
            <a:off x="577850" y="1996757"/>
            <a:ext cx="11342688" cy="4219575"/>
          </a:xfrm>
        </p:spPr>
        <p:txBody>
          <a:bodyPr/>
          <a:lstStyle>
            <a:lvl1pPr>
              <a:defRPr sz="2400"/>
            </a:lvl1pPr>
          </a:lstStyle>
          <a:p>
            <a:r>
              <a:rPr lang="cs-CZ" dirty="0"/>
              <a:t>Toto je pokusný text:</a:t>
            </a:r>
          </a:p>
          <a:p>
            <a:pPr marL="457200" indent="-457200">
              <a:buFont typeface="+mj-lt"/>
              <a:buAutoNum type="arabicPeriod"/>
            </a:pPr>
            <a:r>
              <a:rPr lang="cs-CZ" sz="1800" dirty="0"/>
              <a:t>Bod 1</a:t>
            </a:r>
          </a:p>
          <a:p>
            <a:pPr marL="457200" indent="-457200">
              <a:buFont typeface="+mj-lt"/>
              <a:buAutoNum type="arabicPeriod"/>
            </a:pPr>
            <a:r>
              <a:rPr lang="cs-CZ" sz="1800" dirty="0"/>
              <a:t>Bod 2</a:t>
            </a:r>
          </a:p>
          <a:p>
            <a:pPr marL="457200" indent="-457200">
              <a:buFont typeface="+mj-lt"/>
              <a:buAutoNum type="arabicPeriod"/>
            </a:pPr>
            <a:r>
              <a:rPr lang="cs-CZ" sz="1800" dirty="0"/>
              <a:t>Bod 3</a:t>
            </a:r>
          </a:p>
          <a:p>
            <a:pPr marL="457200" indent="-457200">
              <a:buFont typeface="+mj-lt"/>
              <a:buAutoNum type="arabicPeriod"/>
            </a:pPr>
            <a:endParaRPr lang="cs-CZ" dirty="0"/>
          </a:p>
          <a:p>
            <a:endParaRPr lang="cs-CZ" dirty="0"/>
          </a:p>
        </p:txBody>
      </p:sp>
      <p:sp>
        <p:nvSpPr>
          <p:cNvPr id="25" name="Rectangle 18">
            <a:extLst>
              <a:ext uri="{FF2B5EF4-FFF2-40B4-BE49-F238E27FC236}">
                <a16:creationId xmlns:a16="http://schemas.microsoft.com/office/drawing/2014/main" id="{BEC3DA6D-B4DE-4FC3-9A6A-13EB77E31902}"/>
              </a:ext>
            </a:extLst>
          </p:cNvPr>
          <p:cNvSpPr/>
          <p:nvPr userDrawn="1"/>
        </p:nvSpPr>
        <p:spPr>
          <a:xfrm flipV="1">
            <a:off x="1503158" y="369652"/>
            <a:ext cx="9835087" cy="457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6" name="TextBox 20">
            <a:extLst>
              <a:ext uri="{FF2B5EF4-FFF2-40B4-BE49-F238E27FC236}">
                <a16:creationId xmlns:a16="http://schemas.microsoft.com/office/drawing/2014/main" id="{493125FA-DECE-4148-A50E-8CDA856BF962}"/>
              </a:ext>
            </a:extLst>
          </p:cNvPr>
          <p:cNvSpPr txBox="1"/>
          <p:nvPr userDrawn="1"/>
        </p:nvSpPr>
        <p:spPr>
          <a:xfrm>
            <a:off x="578488" y="269402"/>
            <a:ext cx="1019403" cy="246221"/>
          </a:xfrm>
          <a:prstGeom prst="rect">
            <a:avLst/>
          </a:prstGeom>
          <a:noFill/>
        </p:spPr>
        <p:txBody>
          <a:bodyPr wrap="square" rtlCol="0">
            <a:spAutoFit/>
          </a:bodyPr>
          <a:lstStyle/>
          <a:p>
            <a:pPr algn="ctr"/>
            <a:r>
              <a:rPr lang="cs-CZ" sz="1000" b="1" dirty="0">
                <a:solidFill>
                  <a:schemeClr val="accent6">
                    <a:lumMod val="50000"/>
                  </a:schemeClr>
                </a:solidFill>
                <a:latin typeface="Manrope" pitchFamily="2" charset="0"/>
              </a:rPr>
              <a:t>CZE SFSC</a:t>
            </a:r>
            <a:endParaRPr lang="en-US" sz="1000" b="1" dirty="0">
              <a:solidFill>
                <a:schemeClr val="accent6">
                  <a:lumMod val="50000"/>
                </a:schemeClr>
              </a:solidFill>
              <a:latin typeface="Manrope" pitchFamily="2" charset="0"/>
            </a:endParaRPr>
          </a:p>
        </p:txBody>
      </p:sp>
      <p:pic>
        <p:nvPicPr>
          <p:cNvPr id="27" name="Obrázek 26">
            <a:extLst>
              <a:ext uri="{FF2B5EF4-FFF2-40B4-BE49-F238E27FC236}">
                <a16:creationId xmlns:a16="http://schemas.microsoft.com/office/drawing/2014/main" id="{FB1C5F7D-A4B5-4A3D-A7F6-70EE17BD4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56" y="70146"/>
            <a:ext cx="443099" cy="627950"/>
          </a:xfrm>
          <a:prstGeom prst="rect">
            <a:avLst/>
          </a:prstGeom>
        </p:spPr>
      </p:pic>
      <p:pic>
        <p:nvPicPr>
          <p:cNvPr id="28" name="Obrázek 27">
            <a:extLst>
              <a:ext uri="{FF2B5EF4-FFF2-40B4-BE49-F238E27FC236}">
                <a16:creationId xmlns:a16="http://schemas.microsoft.com/office/drawing/2014/main" id="{0821F934-0881-42FA-AE1F-FFF4D8E4D4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8245" y="51047"/>
            <a:ext cx="706731" cy="706731"/>
          </a:xfrm>
          <a:prstGeom prst="rect">
            <a:avLst/>
          </a:prstGeom>
        </p:spPr>
      </p:pic>
      <p:sp>
        <p:nvSpPr>
          <p:cNvPr id="13" name="Rectangle 4">
            <a:extLst>
              <a:ext uri="{FF2B5EF4-FFF2-40B4-BE49-F238E27FC236}">
                <a16:creationId xmlns:a16="http://schemas.microsoft.com/office/drawing/2014/main" id="{25A568B0-1D6E-4A6F-A114-0199315BE89F}"/>
              </a:ext>
            </a:extLst>
          </p:cNvPr>
          <p:cNvSpPr/>
          <p:nvPr userDrawn="1"/>
        </p:nvSpPr>
        <p:spPr>
          <a:xfrm>
            <a:off x="360948" y="6451505"/>
            <a:ext cx="11622505" cy="3435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21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CPSS emp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7F3A6-612C-DABF-9CAB-E92502DBA27D}"/>
              </a:ext>
            </a:extLst>
          </p:cNvPr>
          <p:cNvSpPr>
            <a:spLocks noGrp="1"/>
          </p:cNvSpPr>
          <p:nvPr>
            <p:ph type="ctrTitle"/>
          </p:nvPr>
        </p:nvSpPr>
        <p:spPr>
          <a:xfrm>
            <a:off x="387016" y="998621"/>
            <a:ext cx="9144000" cy="909679"/>
          </a:xfrm>
        </p:spPr>
        <p:txBody>
          <a:bodyPr anchor="b"/>
          <a:lstStyle>
            <a:lvl1pPr algn="l">
              <a:defRPr sz="2600"/>
            </a:lvl1pPr>
          </a:lstStyle>
          <a:p>
            <a:r>
              <a:rPr lang="en-US" dirty="0"/>
              <a:t>Click to edit Master title style</a:t>
            </a:r>
          </a:p>
        </p:txBody>
      </p:sp>
      <p:sp>
        <p:nvSpPr>
          <p:cNvPr id="3" name="Subtitle 2">
            <a:extLst>
              <a:ext uri="{FF2B5EF4-FFF2-40B4-BE49-F238E27FC236}">
                <a16:creationId xmlns:a16="http://schemas.microsoft.com/office/drawing/2014/main" id="{72A59FAF-DCF4-474D-0E42-246039A69B7D}"/>
              </a:ext>
            </a:extLst>
          </p:cNvPr>
          <p:cNvSpPr>
            <a:spLocks noGrp="1"/>
          </p:cNvSpPr>
          <p:nvPr>
            <p:ph type="subTitle" idx="1"/>
          </p:nvPr>
        </p:nvSpPr>
        <p:spPr>
          <a:xfrm>
            <a:off x="1524000" y="439953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5CE808-623F-CA55-BED2-266C66BC800F}"/>
              </a:ext>
            </a:extLst>
          </p:cNvPr>
          <p:cNvSpPr>
            <a:spLocks noGrp="1"/>
          </p:cNvSpPr>
          <p:nvPr>
            <p:ph type="dt" sz="half" idx="10"/>
          </p:nvPr>
        </p:nvSpPr>
        <p:spPr/>
        <p:txBody>
          <a:bodyPr/>
          <a:lstStyle/>
          <a:p>
            <a:fld id="{72316E02-086D-4364-8F20-C6B24D88C14C}" type="datetime1">
              <a:rPr lang="cs-CZ" smtClean="0"/>
              <a:t>07.02.2024</a:t>
            </a:fld>
            <a:endParaRPr lang="en-US" dirty="0"/>
          </a:p>
        </p:txBody>
      </p:sp>
      <p:sp>
        <p:nvSpPr>
          <p:cNvPr id="5" name="Footer Placeholder 4">
            <a:extLst>
              <a:ext uri="{FF2B5EF4-FFF2-40B4-BE49-F238E27FC236}">
                <a16:creationId xmlns:a16="http://schemas.microsoft.com/office/drawing/2014/main" id="{51E0ECC4-9B20-B7CC-A50D-7543F1E5C44A}"/>
              </a:ext>
            </a:extLst>
          </p:cNvPr>
          <p:cNvSpPr>
            <a:spLocks noGrp="1"/>
          </p:cNvSpPr>
          <p:nvPr>
            <p:ph type="ftr" sz="quarter" idx="11"/>
          </p:nvPr>
        </p:nvSpPr>
        <p:spPr/>
        <p:txBody>
          <a:bodyPr/>
          <a:lstStyle/>
          <a:p>
            <a:r>
              <a:rPr lang="en-US"/>
              <a:t>KLASIFIKACE (TAJNÉ)</a:t>
            </a:r>
          </a:p>
        </p:txBody>
      </p:sp>
      <p:sp>
        <p:nvSpPr>
          <p:cNvPr id="6" name="Slide Number Placeholder 5">
            <a:extLst>
              <a:ext uri="{FF2B5EF4-FFF2-40B4-BE49-F238E27FC236}">
                <a16:creationId xmlns:a16="http://schemas.microsoft.com/office/drawing/2014/main" id="{E23C8F0F-F664-7D80-C0F4-96C714009D31}"/>
              </a:ext>
            </a:extLst>
          </p:cNvPr>
          <p:cNvSpPr>
            <a:spLocks noGrp="1"/>
          </p:cNvSpPr>
          <p:nvPr>
            <p:ph type="sldNum" sz="quarter" idx="12"/>
          </p:nvPr>
        </p:nvSpPr>
        <p:spPr/>
        <p:txBody>
          <a:bodyPr/>
          <a:lstStyle/>
          <a:p>
            <a:fld id="{FB0F4FCB-A591-4465-A1B3-C0C4A4E8481B}" type="slidenum">
              <a:rPr lang="en-US" smtClean="0"/>
              <a:t>‹#›</a:t>
            </a:fld>
            <a:endParaRPr lang="en-US"/>
          </a:p>
        </p:txBody>
      </p:sp>
    </p:spTree>
    <p:extLst>
      <p:ext uri="{BB962C8B-B14F-4D97-AF65-F5344CB8AC3E}">
        <p14:creationId xmlns:p14="http://schemas.microsoft.com/office/powerpoint/2010/main" val="35086711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758D52-5258-58B2-3A5C-62512155B33E}"/>
              </a:ext>
            </a:extLst>
          </p:cNvPr>
          <p:cNvSpPr>
            <a:spLocks noGrp="1"/>
          </p:cNvSpPr>
          <p:nvPr>
            <p:ph type="title"/>
          </p:nvPr>
        </p:nvSpPr>
        <p:spPr>
          <a:xfrm>
            <a:off x="838200" y="208715"/>
            <a:ext cx="10597816" cy="52521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E15A990C-EE1F-8247-8158-3239985400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EA0F82A-9C48-FD4D-52C9-9954C54FEEEF}"/>
              </a:ext>
            </a:extLst>
          </p:cNvPr>
          <p:cNvSpPr>
            <a:spLocks noGrp="1"/>
          </p:cNvSpPr>
          <p:nvPr>
            <p:ph type="dt" sz="half" idx="2"/>
          </p:nvPr>
        </p:nvSpPr>
        <p:spPr>
          <a:xfrm>
            <a:off x="0" y="6624081"/>
            <a:ext cx="2743200" cy="226714"/>
          </a:xfrm>
          <a:prstGeom prst="rect">
            <a:avLst/>
          </a:prstGeom>
        </p:spPr>
        <p:txBody>
          <a:bodyPr vert="horz" lIns="91440" tIns="45720" rIns="91440" bIns="45720" rtlCol="0" anchor="ctr"/>
          <a:lstStyle>
            <a:lvl1pPr algn="l">
              <a:defRPr sz="1200">
                <a:solidFill>
                  <a:schemeClr val="bg1"/>
                </a:solidFill>
                <a:latin typeface="Poppins" panose="00000500000000000000" pitchFamily="2" charset="0"/>
                <a:cs typeface="Poppins" panose="00000500000000000000" pitchFamily="2" charset="0"/>
              </a:defRPr>
            </a:lvl1pPr>
          </a:lstStyle>
          <a:p>
            <a:fld id="{68CC0FD6-F570-4FE3-AB13-F7DB54652305}" type="datetime1">
              <a:rPr lang="cs-CZ" smtClean="0"/>
              <a:t>07.02.2024</a:t>
            </a:fld>
            <a:endParaRPr lang="en-US" dirty="0"/>
          </a:p>
        </p:txBody>
      </p:sp>
      <p:sp>
        <p:nvSpPr>
          <p:cNvPr id="5" name="Footer Placeholder 4">
            <a:extLst>
              <a:ext uri="{FF2B5EF4-FFF2-40B4-BE49-F238E27FC236}">
                <a16:creationId xmlns:a16="http://schemas.microsoft.com/office/drawing/2014/main" id="{F0834842-154F-F5DB-6EA4-A01F3A3C04C4}"/>
              </a:ext>
            </a:extLst>
          </p:cNvPr>
          <p:cNvSpPr>
            <a:spLocks noGrp="1"/>
          </p:cNvSpPr>
          <p:nvPr>
            <p:ph type="ftr" sz="quarter" idx="3"/>
          </p:nvPr>
        </p:nvSpPr>
        <p:spPr>
          <a:xfrm>
            <a:off x="4038600" y="6624081"/>
            <a:ext cx="4114800" cy="226714"/>
          </a:xfrm>
          <a:prstGeom prst="rect">
            <a:avLst/>
          </a:prstGeom>
        </p:spPr>
        <p:txBody>
          <a:bodyPr vert="horz" lIns="91440" tIns="45720" rIns="91440" bIns="45720" rtlCol="0" anchor="ctr"/>
          <a:lstStyle>
            <a:lvl1pPr algn="ctr">
              <a:defRPr sz="1200" b="1">
                <a:solidFill>
                  <a:schemeClr val="bg1"/>
                </a:solidFill>
                <a:latin typeface="Poppins" panose="00000500000000000000" pitchFamily="2" charset="0"/>
                <a:cs typeface="Poppins" panose="00000500000000000000" pitchFamily="2" charset="0"/>
              </a:defRPr>
            </a:lvl1pPr>
          </a:lstStyle>
          <a:p>
            <a:r>
              <a:rPr lang="en-US"/>
              <a:t>KLASIFIKACE (TAJNÉ)</a:t>
            </a:r>
            <a:endParaRPr lang="en-US" dirty="0"/>
          </a:p>
        </p:txBody>
      </p:sp>
      <p:sp>
        <p:nvSpPr>
          <p:cNvPr id="6" name="Slide Number Placeholder 5">
            <a:extLst>
              <a:ext uri="{FF2B5EF4-FFF2-40B4-BE49-F238E27FC236}">
                <a16:creationId xmlns:a16="http://schemas.microsoft.com/office/drawing/2014/main" id="{EDC06945-FEC4-92F5-F5B0-BB3DC7914F06}"/>
              </a:ext>
            </a:extLst>
          </p:cNvPr>
          <p:cNvSpPr>
            <a:spLocks noGrp="1"/>
          </p:cNvSpPr>
          <p:nvPr>
            <p:ph type="sldNum" sz="quarter" idx="4"/>
          </p:nvPr>
        </p:nvSpPr>
        <p:spPr>
          <a:xfrm>
            <a:off x="9448799" y="6624081"/>
            <a:ext cx="2743200" cy="226714"/>
          </a:xfrm>
          <a:prstGeom prst="rect">
            <a:avLst/>
          </a:prstGeom>
        </p:spPr>
        <p:txBody>
          <a:bodyPr vert="horz" lIns="91440" tIns="45720" rIns="91440" bIns="45720" rtlCol="0" anchor="ctr"/>
          <a:lstStyle>
            <a:lvl1pPr algn="r">
              <a:defRPr sz="1200">
                <a:solidFill>
                  <a:schemeClr val="bg1"/>
                </a:solidFill>
                <a:latin typeface="Poppins" panose="00000500000000000000" pitchFamily="2" charset="0"/>
                <a:cs typeface="Poppins" panose="00000500000000000000" pitchFamily="2" charset="0"/>
              </a:defRPr>
            </a:lvl1pPr>
          </a:lstStyle>
          <a:p>
            <a:fld id="{FB0F4FCB-A591-4465-A1B3-C0C4A4E8481B}" type="slidenum">
              <a:rPr lang="en-US" smtClean="0"/>
              <a:pPr/>
              <a:t>‹#›</a:t>
            </a:fld>
            <a:endParaRPr lang="en-US" dirty="0"/>
          </a:p>
        </p:txBody>
      </p:sp>
    </p:spTree>
    <p:extLst>
      <p:ext uri="{BB962C8B-B14F-4D97-AF65-F5344CB8AC3E}">
        <p14:creationId xmlns:p14="http://schemas.microsoft.com/office/powerpoint/2010/main" val="3030579217"/>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85" r:id="rId3"/>
    <p:sldLayoutId id="2147483681" r:id="rId4"/>
    <p:sldLayoutId id="2147483674" r:id="rId5"/>
  </p:sldLayoutIdLst>
  <p:hf hdr="0" ftr="0"/>
  <p:txStyles>
    <p:titleStyle>
      <a:lvl1pPr algn="r" defTabSz="914400" rtl="0" eaLnBrk="1" latinLnBrk="0" hangingPunct="1">
        <a:lnSpc>
          <a:spcPct val="90000"/>
        </a:lnSpc>
        <a:spcBef>
          <a:spcPct val="0"/>
        </a:spcBef>
        <a:buNone/>
        <a:defRPr sz="3200" b="1" kern="1200">
          <a:solidFill>
            <a:schemeClr val="tx1"/>
          </a:solidFill>
          <a:latin typeface="Manrope" pitchFamily="2"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u="none" kern="1200">
          <a:solidFill>
            <a:schemeClr val="tx1"/>
          </a:solidFill>
          <a:latin typeface="Manrope" pitchFamily="2" charset="0"/>
          <a:ea typeface="+mn-ea"/>
          <a:cs typeface="Arial" panose="020B0604020202020204" pitchFamily="34" charset="0"/>
        </a:defRPr>
      </a:lvl1pPr>
      <a:lvl2pPr marL="514350" indent="-285750" algn="l" defTabSz="914400" rtl="0" eaLnBrk="1" latinLnBrk="0" hangingPunct="1">
        <a:lnSpc>
          <a:spcPct val="90000"/>
        </a:lnSpc>
        <a:spcBef>
          <a:spcPts val="500"/>
        </a:spcBef>
        <a:buFont typeface="Arial" panose="020B0604020202020204" pitchFamily="34" charset="0"/>
        <a:buChar char="•"/>
        <a:defRPr sz="1600" u="none" kern="1200">
          <a:solidFill>
            <a:schemeClr val="bg2">
              <a:lumMod val="25000"/>
            </a:schemeClr>
          </a:solidFill>
          <a:latin typeface="Manrope" pitchFamily="2" charset="0"/>
          <a:ea typeface="+mn-ea"/>
          <a:cs typeface="Arial" panose="020B0604020202020204" pitchFamily="34" charset="0"/>
        </a:defRPr>
      </a:lvl2pPr>
      <a:lvl3pPr marL="685800" indent="-228600" algn="l" defTabSz="914400" rtl="0" eaLnBrk="1" latinLnBrk="0" hangingPunct="1">
        <a:lnSpc>
          <a:spcPct val="90000"/>
        </a:lnSpc>
        <a:spcBef>
          <a:spcPts val="500"/>
        </a:spcBef>
        <a:buFont typeface="Wingdings" panose="05000000000000000000" pitchFamily="2" charset="2"/>
        <a:buChar char="§"/>
        <a:tabLst>
          <a:tab pos="457200" algn="l"/>
        </a:tabLst>
        <a:defRPr sz="1400" u="none" kern="1200">
          <a:solidFill>
            <a:schemeClr val="bg2">
              <a:lumMod val="25000"/>
            </a:schemeClr>
          </a:solidFill>
          <a:latin typeface="Manrope" pitchFamily="2" charset="0"/>
          <a:ea typeface="+mn-ea"/>
          <a:cs typeface="Arial" panose="020B0604020202020204" pitchFamily="34" charset="0"/>
        </a:defRPr>
      </a:lvl3pPr>
      <a:lvl4pPr marL="1028700" indent="-228600" algn="l" defTabSz="914400" rtl="0" eaLnBrk="1" latinLnBrk="0" hangingPunct="1">
        <a:lnSpc>
          <a:spcPct val="90000"/>
        </a:lnSpc>
        <a:spcBef>
          <a:spcPts val="500"/>
        </a:spcBef>
        <a:buFont typeface="Courier New" panose="02070309020205020404" pitchFamily="49" charset="0"/>
        <a:buChar char="o"/>
        <a:defRPr sz="1400" u="none" kern="1200">
          <a:solidFill>
            <a:schemeClr val="bg2">
              <a:lumMod val="25000"/>
            </a:schemeClr>
          </a:solidFill>
          <a:latin typeface="Manrope" pitchFamily="2" charset="0"/>
          <a:ea typeface="+mn-ea"/>
          <a:cs typeface="Arial" panose="020B0604020202020204" pitchFamily="34" charset="0"/>
        </a:defRPr>
      </a:lvl4pPr>
      <a:lvl5pPr marL="1371600" indent="-228600" algn="l" defTabSz="914400" rtl="0" eaLnBrk="1" latinLnBrk="0" hangingPunct="1">
        <a:lnSpc>
          <a:spcPct val="90000"/>
        </a:lnSpc>
        <a:spcBef>
          <a:spcPts val="500"/>
        </a:spcBef>
        <a:buFont typeface="Arial" panose="020B0604020202020204" pitchFamily="34" charset="0"/>
        <a:buChar char="•"/>
        <a:tabLst>
          <a:tab pos="1371600" algn="l"/>
        </a:tabLst>
        <a:defRPr sz="1200" u="none" kern="1200">
          <a:solidFill>
            <a:schemeClr val="bg2">
              <a:lumMod val="50000"/>
            </a:schemeClr>
          </a:solidFill>
          <a:latin typeface="Manrope"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github.com/danielmiessler/SecLists/tree/master" TargetMode="External"/><Relationship Id="rId7" Type="http://schemas.openxmlformats.org/officeDocument/2006/relationships/hyperlink" Target="https://crackstation.net/crackstation-wordlist-password-cracking-dictionary.htm"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2.jpeg"/><Relationship Id="rId5" Type="http://schemas.openxmlformats.org/officeDocument/2006/relationships/hyperlink" Target="https://github.com/kaonashi-passwords/Kaonashi" TargetMode="External"/><Relationship Id="rId10" Type="http://schemas.openxmlformats.org/officeDocument/2006/relationships/hyperlink" Target="https://github.com/the-xentropy/samlists" TargetMode="External"/><Relationship Id="rId4" Type="http://schemas.openxmlformats.org/officeDocument/2006/relationships/image" Target="../media/image19.png"/><Relationship Id="rId9" Type="http://schemas.openxmlformats.org/officeDocument/2006/relationships/hyperlink" Target="https://weakpass.co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ebus/cupp" TargetMode="External"/><Relationship Id="rId2" Type="http://schemas.openxmlformats.org/officeDocument/2006/relationships/hyperlink" Target="https://sourceforge.net/projects/crunch-wordlist/"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github.com/hashcat/kwprocesso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glitchedgitz/cook" TargetMode="External"/><Relationship Id="rId2" Type="http://schemas.openxmlformats.org/officeDocument/2006/relationships/hyperlink" Target="https://github.com/hashcat/maskprocessor"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hashcat.net/wiki/doku.php?id=rule_based_attac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hashcat/hashcat-utils"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hashcat.net/hashcat/" TargetMode="External"/><Relationship Id="rId5" Type="http://schemas.openxmlformats.org/officeDocument/2006/relationships/hyperlink" Target="https://github.com/hashcat/hashcat"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openwall.com/joh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hashes.com/en/tools/hash_identifier" TargetMode="External"/><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github.com/psypanda/hashID" TargetMode="External"/><Relationship Id="rId5" Type="http://schemas.openxmlformats.org/officeDocument/2006/relationships/hyperlink" Target="https://hashcat.net/wiki/doku.php?id=example_hashes"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6201B36-FAF2-417C-B267-75FA1BC67EC0}"/>
              </a:ext>
            </a:extLst>
          </p:cNvPr>
          <p:cNvSpPr>
            <a:spLocks noGrp="1"/>
          </p:cNvSpPr>
          <p:nvPr>
            <p:ph type="ctrTitle"/>
          </p:nvPr>
        </p:nvSpPr>
        <p:spPr>
          <a:xfrm>
            <a:off x="177967" y="5347894"/>
            <a:ext cx="11831052" cy="616200"/>
          </a:xfrm>
        </p:spPr>
        <p:txBody>
          <a:bodyPr/>
          <a:lstStyle/>
          <a:p>
            <a:r>
              <a:rPr lang="cs-CZ" dirty="0" err="1">
                <a:latin typeface="Manrope"/>
                <a:cs typeface="Arial"/>
              </a:rPr>
              <a:t>Password</a:t>
            </a:r>
            <a:r>
              <a:rPr lang="cs-CZ" dirty="0">
                <a:latin typeface="Manrope"/>
                <a:cs typeface="Arial"/>
              </a:rPr>
              <a:t> cracking </a:t>
            </a:r>
            <a:r>
              <a:rPr lang="cs-CZ" dirty="0" err="1">
                <a:latin typeface="Manrope"/>
                <a:cs typeface="Arial"/>
              </a:rPr>
              <a:t>with</a:t>
            </a:r>
            <a:r>
              <a:rPr lang="cs-CZ" dirty="0">
                <a:latin typeface="Manrope"/>
                <a:cs typeface="Arial"/>
              </a:rPr>
              <a:t> </a:t>
            </a:r>
            <a:r>
              <a:rPr lang="cs-CZ" dirty="0" err="1">
                <a:latin typeface="Manrope"/>
                <a:cs typeface="Arial"/>
              </a:rPr>
              <a:t>Hashcat</a:t>
            </a:r>
            <a:endParaRPr lang="cs-CZ" dirty="0" err="1"/>
          </a:p>
        </p:txBody>
      </p:sp>
      <p:sp>
        <p:nvSpPr>
          <p:cNvPr id="4" name="Zástupný symbol pro datum 3">
            <a:extLst>
              <a:ext uri="{FF2B5EF4-FFF2-40B4-BE49-F238E27FC236}">
                <a16:creationId xmlns:a16="http://schemas.microsoft.com/office/drawing/2014/main" id="{10080762-5F61-4D48-A3B6-548FADA98ECA}"/>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5" name="Zástupný symbol pro číslo snímku 4">
            <a:extLst>
              <a:ext uri="{FF2B5EF4-FFF2-40B4-BE49-F238E27FC236}">
                <a16:creationId xmlns:a16="http://schemas.microsoft.com/office/drawing/2014/main" id="{DD9DAD19-60D9-4638-91C0-28F473E8554F}"/>
              </a:ext>
            </a:extLst>
          </p:cNvPr>
          <p:cNvSpPr>
            <a:spLocks noGrp="1"/>
          </p:cNvSpPr>
          <p:nvPr>
            <p:ph type="sldNum" sz="quarter" idx="4"/>
          </p:nvPr>
        </p:nvSpPr>
        <p:spPr/>
        <p:txBody>
          <a:bodyPr/>
          <a:lstStyle/>
          <a:p>
            <a:fld id="{FB0F4FCB-A591-4465-A1B3-C0C4A4E8481B}" type="slidenum">
              <a:rPr lang="en-US" smtClean="0"/>
              <a:pPr/>
              <a:t>1</a:t>
            </a:fld>
            <a:endParaRPr lang="en-US" dirty="0"/>
          </a:p>
        </p:txBody>
      </p:sp>
      <p:pic>
        <p:nvPicPr>
          <p:cNvPr id="3" name="Picture 2" descr="I have the aaaaa so I make the rules.">
            <a:extLst>
              <a:ext uri="{FF2B5EF4-FFF2-40B4-BE49-F238E27FC236}">
                <a16:creationId xmlns:a16="http://schemas.microsoft.com/office/drawing/2014/main" id="{124C82FB-E5A0-A2E7-8C75-0A4829FCC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844" y="2688871"/>
            <a:ext cx="2077911" cy="357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460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10</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cs-CZ" dirty="0"/>
              <a:t>Pimp up my Hashcat</a:t>
            </a:r>
            <a:endParaRPr lang="en-GB" dirty="0"/>
          </a:p>
        </p:txBody>
      </p:sp>
      <p:sp>
        <p:nvSpPr>
          <p:cNvPr id="11" name="Subtitle 10">
            <a:extLst>
              <a:ext uri="{FF2B5EF4-FFF2-40B4-BE49-F238E27FC236}">
                <a16:creationId xmlns:a16="http://schemas.microsoft.com/office/drawing/2014/main" id="{AF90EDE0-F3B4-5495-351C-A34111543DE8}"/>
              </a:ext>
            </a:extLst>
          </p:cNvPr>
          <p:cNvSpPr>
            <a:spLocks noGrp="1"/>
          </p:cNvSpPr>
          <p:nvPr>
            <p:ph type="subTitle" idx="1"/>
          </p:nvPr>
        </p:nvSpPr>
        <p:spPr/>
        <p:txBody>
          <a:bodyPr/>
          <a:lstStyle/>
          <a:p>
            <a:r>
              <a:rPr lang="cs-CZ" dirty="0"/>
              <a:t>Benchmark / Optimalzation</a:t>
            </a:r>
            <a:endParaRPr lang="en-GB" dirty="0"/>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96757"/>
            <a:ext cx="8113223" cy="4219575"/>
          </a:xfrm>
        </p:spPr>
        <p:txBody>
          <a:bodyPr>
            <a:normAutofit fontScale="85000" lnSpcReduction="20000"/>
          </a:bodyPr>
          <a:lstStyle/>
          <a:p>
            <a:r>
              <a:rPr lang="en-GB" sz="2000" dirty="0"/>
              <a:t>- benchmark </a:t>
            </a:r>
            <a:r>
              <a:rPr lang="en-GB" sz="2000" dirty="0">
                <a:solidFill>
                  <a:srgbClr val="FF0000"/>
                </a:solidFill>
              </a:rPr>
              <a:t>–b </a:t>
            </a:r>
            <a:r>
              <a:rPr lang="en-GB" sz="2000" dirty="0"/>
              <a:t>/ show cracking speed for given hash type</a:t>
            </a:r>
          </a:p>
          <a:p>
            <a:r>
              <a:rPr lang="en-GB" sz="2000" dirty="0"/>
              <a:t>	</a:t>
            </a:r>
            <a:r>
              <a:rPr lang="en-GB" sz="2000" dirty="0">
                <a:solidFill>
                  <a:srgbClr val="F2C0C0"/>
                </a:solidFill>
              </a:rPr>
              <a:t> hashcat</a:t>
            </a:r>
            <a:r>
              <a:rPr lang="en-GB" sz="2000" dirty="0">
                <a:solidFill>
                  <a:srgbClr val="FF0000"/>
                </a:solidFill>
              </a:rPr>
              <a:t> –b –m 9600 –d 2 </a:t>
            </a:r>
            <a:r>
              <a:rPr lang="en-GB" sz="2000" dirty="0"/>
              <a:t>-&gt; e.g. 1114 MH/s</a:t>
            </a:r>
          </a:p>
          <a:p>
            <a:br>
              <a:rPr lang="en-GB" sz="2000" dirty="0"/>
            </a:br>
            <a:r>
              <a:rPr lang="en-GB" sz="2000" dirty="0"/>
              <a:t>- workload profile </a:t>
            </a:r>
            <a:r>
              <a:rPr lang="en-GB" sz="2000" dirty="0">
                <a:solidFill>
                  <a:srgbClr val="FF0000"/>
                </a:solidFill>
              </a:rPr>
              <a:t>–w </a:t>
            </a:r>
            <a:br>
              <a:rPr lang="en-GB" sz="2000" dirty="0"/>
            </a:br>
            <a:r>
              <a:rPr lang="en-GB" sz="2000" dirty="0"/>
              <a:t>	1 – low: to use your computer while Hashcat is running</a:t>
            </a:r>
          </a:p>
          <a:p>
            <a:r>
              <a:rPr lang="en-GB" sz="2000" dirty="0"/>
              <a:t>	2 – default </a:t>
            </a:r>
          </a:p>
          <a:p>
            <a:r>
              <a:rPr lang="en-GB" sz="2000" dirty="0"/>
              <a:t>	3 – high: if only Hashcat is running</a:t>
            </a:r>
          </a:p>
          <a:p>
            <a:r>
              <a:rPr lang="en-GB" sz="2000" dirty="0"/>
              <a:t>	4 – nightmare</a:t>
            </a:r>
          </a:p>
          <a:p>
            <a:r>
              <a:rPr lang="en-GB" sz="2000" dirty="0"/>
              <a:t>- device type </a:t>
            </a:r>
            <a:r>
              <a:rPr lang="en-GB" sz="2000" dirty="0">
                <a:solidFill>
                  <a:srgbClr val="FF0000"/>
                </a:solidFill>
              </a:rPr>
              <a:t>–D </a:t>
            </a:r>
            <a:r>
              <a:rPr lang="en-GB" sz="2000" dirty="0"/>
              <a:t>/ which devices I want to use</a:t>
            </a:r>
          </a:p>
          <a:p>
            <a:r>
              <a:rPr lang="en-GB" sz="2000" dirty="0"/>
              <a:t>	1 – CPU</a:t>
            </a:r>
          </a:p>
          <a:p>
            <a:r>
              <a:rPr lang="en-GB" sz="2000" dirty="0"/>
              <a:t>	2 – GPU (need CUDA or other libraries)</a:t>
            </a:r>
          </a:p>
          <a:p>
            <a:r>
              <a:rPr lang="en-GB" sz="2000" dirty="0"/>
              <a:t>	1,2 - both</a:t>
            </a:r>
          </a:p>
          <a:p>
            <a:endParaRPr lang="en-GB" sz="2000" dirty="0"/>
          </a:p>
          <a:p>
            <a:r>
              <a:rPr lang="en-GB" sz="2000" dirty="0"/>
              <a:t>-- Force (run even if there is problem)  -&gt; </a:t>
            </a:r>
            <a:r>
              <a:rPr lang="en-GB" sz="2000" dirty="0">
                <a:solidFill>
                  <a:srgbClr val="FF0000"/>
                </a:solidFill>
              </a:rPr>
              <a:t>avoid !!!</a:t>
            </a:r>
            <a:br>
              <a:rPr lang="en-GB" sz="2000" dirty="0"/>
            </a:br>
            <a:endParaRPr lang="en-GB" sz="2000" dirty="0"/>
          </a:p>
          <a:p>
            <a:endParaRPr lang="en-GB" sz="2000"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6" name="Picture 15" descr="A cat wearing sunglasses and a necklace sitting in a garage with lots of car parts">
            <a:extLst>
              <a:ext uri="{FF2B5EF4-FFF2-40B4-BE49-F238E27FC236}">
                <a16:creationId xmlns:a16="http://schemas.microsoft.com/office/drawing/2014/main" id="{3D4E10A7-CB68-6DFC-F7C4-2C8075F84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776" y="1654346"/>
            <a:ext cx="3924736" cy="3924736"/>
          </a:xfrm>
          <a:prstGeom prst="rect">
            <a:avLst/>
          </a:prstGeom>
          <a:effectLst>
            <a:softEdge rad="127000"/>
          </a:effectLst>
        </p:spPr>
      </p:pic>
    </p:spTree>
    <p:extLst>
      <p:ext uri="{BB962C8B-B14F-4D97-AF65-F5344CB8AC3E}">
        <p14:creationId xmlns:p14="http://schemas.microsoft.com/office/powerpoint/2010/main" val="1255030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11</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en-GB" dirty="0"/>
              <a:t>Dictionary attack </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31350"/>
            <a:ext cx="8113223" cy="4284983"/>
          </a:xfrm>
        </p:spPr>
        <p:txBody>
          <a:bodyPr>
            <a:normAutofit/>
          </a:bodyPr>
          <a:lstStyle/>
          <a:p>
            <a:r>
              <a:rPr lang="en-GB" sz="2000" dirty="0"/>
              <a:t>- users often use: weak passwords, common phrases</a:t>
            </a:r>
            <a:br>
              <a:rPr lang="en-GB" sz="2000" dirty="0"/>
            </a:br>
            <a:br>
              <a:rPr lang="en-GB" sz="2000" dirty="0"/>
            </a:br>
            <a:r>
              <a:rPr lang="en-GB" sz="2000" dirty="0"/>
              <a:t>Dictionary attacks use pre-prepared list of password</a:t>
            </a:r>
          </a:p>
          <a:p>
            <a:r>
              <a:rPr lang="en-GB" sz="2000" dirty="0"/>
              <a:t>Dictionary attack are fast and simple</a:t>
            </a:r>
          </a:p>
          <a:p>
            <a:r>
              <a:rPr lang="en-GB" sz="2000" dirty="0"/>
              <a:t>Firs </a:t>
            </a:r>
            <a:r>
              <a:rPr lang="en-GB" sz="2000" dirty="0" err="1"/>
              <a:t>choise</a:t>
            </a:r>
            <a:r>
              <a:rPr lang="en-GB" sz="2000" dirty="0"/>
              <a:t>  </a:t>
            </a:r>
          </a:p>
          <a:p>
            <a:endParaRPr lang="en-GB" altLang="en-US" sz="2000" dirty="0"/>
          </a:p>
          <a:p>
            <a:r>
              <a:rPr kumimoji="0" lang="en-GB" altLang="en-US" sz="2000" b="0" i="0" u="none" strike="noStrike" cap="none" normalizeH="0" baseline="0" dirty="0">
                <a:ln>
                  <a:noFill/>
                </a:ln>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0 </a:t>
            </a:r>
            <a:r>
              <a:rPr kumimoji="0" lang="en-US" altLang="en-US" sz="2000" b="0" i="0" u="none" strike="noStrike" cap="none" normalizeH="0" baseline="0" dirty="0">
                <a:ln>
                  <a:noFill/>
                </a:ln>
                <a:solidFill>
                  <a:srgbClr val="A4B1CD"/>
                </a:solidFill>
                <a:effectLst/>
                <a:latin typeface="Manrope" panose="020B0604020202020204" charset="0"/>
              </a:rPr>
              <a:t>-m </a:t>
            </a:r>
            <a:r>
              <a:rPr kumimoji="0" lang="en-US" altLang="en-US" sz="2000" b="0" i="0" u="none" strike="noStrike" cap="none" normalizeH="0" baseline="0" dirty="0">
                <a:ln>
                  <a:noFill/>
                </a:ln>
                <a:solidFill>
                  <a:srgbClr val="FFAF00"/>
                </a:solidFill>
                <a:effectLst/>
                <a:latin typeface="Manrope" panose="020B0604020202020204" charset="0"/>
              </a:rPr>
              <a:t>&lt;code&gt;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&lt;hash path&gt; </a:t>
            </a:r>
            <a:r>
              <a:rPr kumimoji="0" lang="en-US" altLang="en-US" sz="2000" b="0" i="0" u="none" strike="noStrike" cap="none" normalizeH="0" baseline="0" dirty="0">
                <a:ln>
                  <a:noFill/>
                </a:ln>
                <a:solidFill>
                  <a:srgbClr val="FF0000"/>
                </a:solidFill>
                <a:effectLst/>
                <a:latin typeface="Manrope" panose="020B0604020202020204" charset="0"/>
              </a:rPr>
              <a:t>&lt;</a:t>
            </a:r>
            <a:r>
              <a:rPr kumimoji="0" lang="en-US" altLang="en-US" sz="2000" b="0" i="0" u="none" strike="noStrike" cap="none" normalizeH="0" baseline="0" dirty="0" err="1">
                <a:ln>
                  <a:noFill/>
                </a:ln>
                <a:solidFill>
                  <a:srgbClr val="FF0000"/>
                </a:solidFill>
                <a:effectLst/>
                <a:latin typeface="Manrope" panose="020B0604020202020204" charset="0"/>
              </a:rPr>
              <a:t>dict</a:t>
            </a:r>
            <a:r>
              <a:rPr kumimoji="0" lang="en-US" altLang="en-US" sz="2000" b="0" i="0" u="none" strike="noStrike" cap="none" normalizeH="0" baseline="0" dirty="0">
                <a:ln>
                  <a:noFill/>
                </a:ln>
                <a:solidFill>
                  <a:srgbClr val="FF0000"/>
                </a:solidFill>
                <a:effectLst/>
                <a:latin typeface="Manrope" panose="020B0604020202020204" charset="0"/>
              </a:rPr>
              <a:t> path&gt;</a:t>
            </a:r>
            <a:r>
              <a:rPr kumimoji="0" lang="en-US" altLang="en-US" sz="1600" b="0" i="0" u="none" strike="noStrike" cap="none" normalizeH="0" baseline="0" dirty="0">
                <a:ln>
                  <a:noFill/>
                </a:ln>
                <a:solidFill>
                  <a:srgbClr val="FF0000"/>
                </a:solidFill>
                <a:effectLst/>
                <a:latin typeface="Manrope" panose="020B0604020202020204" charset="0"/>
              </a:rPr>
              <a:t> </a:t>
            </a:r>
            <a:endParaRPr kumimoji="0" lang="en-US" altLang="en-US" sz="4400" b="0" i="0" u="none" strike="noStrike" cap="none" normalizeH="0" baseline="0" dirty="0">
              <a:ln>
                <a:noFill/>
              </a:ln>
              <a:solidFill>
                <a:srgbClr val="FF0000"/>
              </a:solidFill>
              <a:effectLst/>
              <a:latin typeface="Manrope" panose="020B0604020202020204" charset="0"/>
            </a:endParaRPr>
          </a:p>
          <a:p>
            <a:r>
              <a:rPr lang="en-GB" sz="2000" dirty="0"/>
              <a:t>&gt; </a:t>
            </a:r>
            <a:r>
              <a:rPr lang="en-GB" sz="2000" dirty="0">
                <a:solidFill>
                  <a:srgbClr val="F2C0C0"/>
                </a:solidFill>
              </a:rPr>
              <a:t>hashcat</a:t>
            </a:r>
            <a:r>
              <a:rPr lang="en-GB" sz="2000" dirty="0"/>
              <a:t> --show -m </a:t>
            </a:r>
            <a:r>
              <a:rPr kumimoji="0" lang="en-US" altLang="en-US" sz="2000" b="0" i="0" u="none" strike="noStrike" cap="none" normalizeH="0" baseline="0" dirty="0">
                <a:ln>
                  <a:noFill/>
                </a:ln>
                <a:solidFill>
                  <a:srgbClr val="FFAF00"/>
                </a:solidFill>
                <a:effectLst/>
                <a:latin typeface="Manrope" panose="020B0604020202020204" charset="0"/>
              </a:rPr>
              <a:t>&lt;code&gt;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&lt;hash path&gt; </a:t>
            </a:r>
            <a:endParaRPr lang="en-GB" sz="2000"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descr="A person holding a large book over another person's head&#10;&#10;Description automatically generated">
            <a:extLst>
              <a:ext uri="{FF2B5EF4-FFF2-40B4-BE49-F238E27FC236}">
                <a16:creationId xmlns:a16="http://schemas.microsoft.com/office/drawing/2014/main" id="{34E9E307-C8CB-336B-B184-44D3EAD25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169" y="1016623"/>
            <a:ext cx="4143997" cy="4143997"/>
          </a:xfrm>
          <a:prstGeom prst="rect">
            <a:avLst/>
          </a:prstGeom>
          <a:effectLst>
            <a:softEdge rad="101600"/>
          </a:effectLst>
        </p:spPr>
      </p:pic>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When the users working for us…</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5844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12</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54701" cy="616200"/>
          </a:xfrm>
        </p:spPr>
        <p:txBody>
          <a:bodyPr/>
          <a:lstStyle/>
          <a:p>
            <a:r>
              <a:rPr lang="en-GB" dirty="0"/>
              <a:t>Dictionary attack - dictionaries </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Wordlists live matters…</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descr="A cat standing on a table with a lamp and ink&#10;&#10;Description automatically generated">
            <a:extLst>
              <a:ext uri="{FF2B5EF4-FFF2-40B4-BE49-F238E27FC236}">
                <a16:creationId xmlns:a16="http://schemas.microsoft.com/office/drawing/2014/main" id="{2D0EC6DC-A2D4-1ADA-E2BB-335BDCB62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089" y="1236810"/>
            <a:ext cx="4041449" cy="4041449"/>
          </a:xfrm>
          <a:prstGeom prst="rect">
            <a:avLst/>
          </a:prstGeom>
          <a:effectLst>
            <a:softEdge rad="203200"/>
          </a:effectLst>
        </p:spPr>
      </p:pic>
      <p:sp>
        <p:nvSpPr>
          <p:cNvPr id="13" name="Text Placeholder 9">
            <a:extLst>
              <a:ext uri="{FF2B5EF4-FFF2-40B4-BE49-F238E27FC236}">
                <a16:creationId xmlns:a16="http://schemas.microsoft.com/office/drawing/2014/main" id="{DD26D548-4B7E-0209-1794-158A5DBE87C0}"/>
              </a:ext>
            </a:extLst>
          </p:cNvPr>
          <p:cNvSpPr>
            <a:spLocks noGrp="1"/>
          </p:cNvSpPr>
          <p:nvPr>
            <p:ph type="body" sz="quarter" idx="10"/>
          </p:nvPr>
        </p:nvSpPr>
        <p:spPr>
          <a:xfrm>
            <a:off x="577850" y="1996757"/>
            <a:ext cx="6908266" cy="4219575"/>
          </a:xfrm>
        </p:spPr>
        <p:txBody>
          <a:bodyPr>
            <a:normAutofit lnSpcReduction="10000"/>
          </a:bodyPr>
          <a:lstStyle/>
          <a:p>
            <a:r>
              <a:rPr lang="en-GB" dirty="0"/>
              <a:t>People thinking in the patterns… </a:t>
            </a:r>
          </a:p>
          <a:p>
            <a:r>
              <a:rPr lang="en-GB" dirty="0"/>
              <a:t>… same for passwords</a:t>
            </a:r>
          </a:p>
          <a:p>
            <a:br>
              <a:rPr lang="en-GB" dirty="0"/>
            </a:br>
            <a:r>
              <a:rPr lang="en-GB" dirty="0"/>
              <a:t>“My partner’s name, all lower case, with his birth year at the end”  -&gt; </a:t>
            </a:r>
            <a:r>
              <a:rPr lang="en-GB" dirty="0">
                <a:solidFill>
                  <a:srgbClr val="FF0000"/>
                </a:solidFill>
              </a:rPr>
              <a:t>alice</a:t>
            </a:r>
            <a:r>
              <a:rPr lang="en-GB" dirty="0">
                <a:solidFill>
                  <a:srgbClr val="0070C0"/>
                </a:solidFill>
              </a:rPr>
              <a:t>1992</a:t>
            </a:r>
          </a:p>
          <a:p>
            <a:endParaRPr lang="en-GB" dirty="0">
              <a:solidFill>
                <a:srgbClr val="0070C0"/>
              </a:solidFill>
            </a:endParaRPr>
          </a:p>
          <a:p>
            <a:r>
              <a:rPr lang="en-GB" dirty="0"/>
              <a:t>“First two diagonal, I am lazy” -&gt; 1qaz2wsx</a:t>
            </a:r>
            <a:br>
              <a:rPr lang="en-GB" dirty="0"/>
            </a:br>
            <a:br>
              <a:rPr lang="en-GB" dirty="0"/>
            </a:br>
            <a:br>
              <a:rPr lang="en-GB" dirty="0"/>
            </a:br>
            <a:r>
              <a:rPr lang="en-GB" dirty="0" err="1"/>
              <a:t>Worldlists</a:t>
            </a:r>
            <a:r>
              <a:rPr lang="en-GB" dirty="0"/>
              <a:t> collecting the most frequent cases or words, combinations </a:t>
            </a:r>
          </a:p>
        </p:txBody>
      </p:sp>
    </p:spTree>
    <p:extLst>
      <p:ext uri="{BB962C8B-B14F-4D97-AF65-F5344CB8AC3E}">
        <p14:creationId xmlns:p14="http://schemas.microsoft.com/office/powerpoint/2010/main" val="190131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13</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54701" cy="616200"/>
          </a:xfrm>
        </p:spPr>
        <p:txBody>
          <a:bodyPr/>
          <a:lstStyle/>
          <a:p>
            <a:r>
              <a:rPr lang="en-GB" dirty="0"/>
              <a:t>Dictionary attack - dictionaries </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Call your librarian to arm…</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A person in a trench coat and hat reading a book&#10;&#10;Description automatically generated">
            <a:extLst>
              <a:ext uri="{FF2B5EF4-FFF2-40B4-BE49-F238E27FC236}">
                <a16:creationId xmlns:a16="http://schemas.microsoft.com/office/drawing/2014/main" id="{AC521C94-2A53-3906-F9FB-FA0C3E164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8649" y="1030041"/>
            <a:ext cx="3714487" cy="3714487"/>
          </a:xfrm>
          <a:prstGeom prst="rect">
            <a:avLst/>
          </a:prstGeom>
          <a:effectLst>
            <a:softEdge rad="114300"/>
          </a:effectLst>
        </p:spPr>
      </p:pic>
      <p:sp>
        <p:nvSpPr>
          <p:cNvPr id="10" name="Text Placeholder 9">
            <a:extLst>
              <a:ext uri="{FF2B5EF4-FFF2-40B4-BE49-F238E27FC236}">
                <a16:creationId xmlns:a16="http://schemas.microsoft.com/office/drawing/2014/main" id="{F6138808-0E89-66A6-AE96-F80150167E2C}"/>
              </a:ext>
            </a:extLst>
          </p:cNvPr>
          <p:cNvSpPr>
            <a:spLocks noGrp="1"/>
          </p:cNvSpPr>
          <p:nvPr>
            <p:ph type="body" sz="quarter" idx="10"/>
          </p:nvPr>
        </p:nvSpPr>
        <p:spPr>
          <a:xfrm>
            <a:off x="577850" y="1996757"/>
            <a:ext cx="6551611" cy="4219575"/>
          </a:xfrm>
        </p:spPr>
        <p:txBody>
          <a:bodyPr/>
          <a:lstStyle/>
          <a:p>
            <a:r>
              <a:rPr lang="en-GB" dirty="0"/>
              <a:t>Free curated dictionaries / wordlists </a:t>
            </a:r>
          </a:p>
        </p:txBody>
      </p:sp>
      <p:pic>
        <p:nvPicPr>
          <p:cNvPr id="9220" name="Picture 4">
            <a:hlinkClick r:id="rId3"/>
            <a:extLst>
              <a:ext uri="{FF2B5EF4-FFF2-40B4-BE49-F238E27FC236}">
                <a16:creationId xmlns:a16="http://schemas.microsoft.com/office/drawing/2014/main" id="{EB88C65B-281F-4CA3-0484-4715FA8EC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864" y="5340217"/>
            <a:ext cx="2960498" cy="62179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kaonashi-passwords">
            <a:hlinkClick r:id="rId5"/>
            <a:extLst>
              <a:ext uri="{FF2B5EF4-FFF2-40B4-BE49-F238E27FC236}">
                <a16:creationId xmlns:a16="http://schemas.microsoft.com/office/drawing/2014/main" id="{8CEFCF5F-7DB5-CC74-4EEE-487A14F47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039" y="3835509"/>
            <a:ext cx="1254401" cy="125440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hlinkClick r:id="rId7"/>
            <a:extLst>
              <a:ext uri="{FF2B5EF4-FFF2-40B4-BE49-F238E27FC236}">
                <a16:creationId xmlns:a16="http://schemas.microsoft.com/office/drawing/2014/main" id="{A1982B1D-1D70-8849-2243-832B7618A48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7684"/>
          <a:stretch/>
        </p:blipFill>
        <p:spPr bwMode="auto">
          <a:xfrm>
            <a:off x="912863" y="2797137"/>
            <a:ext cx="2898561" cy="67820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21955C7-4C36-7A4E-E063-D4F98F96A7A1}"/>
              </a:ext>
            </a:extLst>
          </p:cNvPr>
          <p:cNvSpPr txBox="1"/>
          <p:nvPr/>
        </p:nvSpPr>
        <p:spPr>
          <a:xfrm>
            <a:off x="4213077" y="2797137"/>
            <a:ext cx="2820112" cy="707886"/>
          </a:xfrm>
          <a:prstGeom prst="rect">
            <a:avLst/>
          </a:prstGeom>
          <a:noFill/>
        </p:spPr>
        <p:txBody>
          <a:bodyPr wrap="square" rtlCol="0">
            <a:spAutoFit/>
          </a:bodyPr>
          <a:lstStyle/>
          <a:p>
            <a:r>
              <a:rPr lang="en-GB" sz="4000" b="1" dirty="0">
                <a:solidFill>
                  <a:schemeClr val="tx1">
                    <a:lumMod val="50000"/>
                  </a:schemeClr>
                </a:solidFill>
                <a:hlinkClick r:id="rId9"/>
              </a:rPr>
              <a:t>WEAKPASS</a:t>
            </a:r>
            <a:endParaRPr lang="en-GB" sz="4000" b="1" dirty="0">
              <a:solidFill>
                <a:schemeClr val="tx1">
                  <a:lumMod val="50000"/>
                </a:schemeClr>
              </a:solidFill>
            </a:endParaRPr>
          </a:p>
        </p:txBody>
      </p:sp>
      <p:pic>
        <p:nvPicPr>
          <p:cNvPr id="9228" name="Picture 12" descr="View the-xentropy's full-sized avatar">
            <a:hlinkClick r:id="rId10"/>
            <a:extLst>
              <a:ext uri="{FF2B5EF4-FFF2-40B4-BE49-F238E27FC236}">
                <a16:creationId xmlns:a16="http://schemas.microsoft.com/office/drawing/2014/main" id="{9C51A1A5-8A1D-5698-B4D5-AD2EA05C61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7912" y="3835509"/>
            <a:ext cx="1141398" cy="114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185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14</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54701" cy="616200"/>
          </a:xfrm>
        </p:spPr>
        <p:txBody>
          <a:bodyPr/>
          <a:lstStyle/>
          <a:p>
            <a:r>
              <a:rPr lang="en-GB" dirty="0"/>
              <a:t>Custom dictionaries </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Army of thousand monkeys…</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Placeholder 9">
            <a:extLst>
              <a:ext uri="{FF2B5EF4-FFF2-40B4-BE49-F238E27FC236}">
                <a16:creationId xmlns:a16="http://schemas.microsoft.com/office/drawing/2014/main" id="{F6138808-0E89-66A6-AE96-F80150167E2C}"/>
              </a:ext>
            </a:extLst>
          </p:cNvPr>
          <p:cNvSpPr>
            <a:spLocks noGrp="1"/>
          </p:cNvSpPr>
          <p:nvPr>
            <p:ph type="body" sz="quarter" idx="10"/>
          </p:nvPr>
        </p:nvSpPr>
        <p:spPr>
          <a:xfrm>
            <a:off x="577850" y="1996757"/>
            <a:ext cx="8019219" cy="4219575"/>
          </a:xfrm>
        </p:spPr>
        <p:txBody>
          <a:bodyPr/>
          <a:lstStyle/>
          <a:p>
            <a:r>
              <a:rPr lang="en-GB" dirty="0"/>
              <a:t>Create a custom word list specific to your target.</a:t>
            </a:r>
          </a:p>
          <a:p>
            <a:r>
              <a:rPr lang="en-GB" dirty="0"/>
              <a:t>- based on previously cracked passwords </a:t>
            </a:r>
          </a:p>
          <a:p>
            <a:r>
              <a:rPr lang="en-GB" dirty="0"/>
              <a:t>- use pattern required by company policies </a:t>
            </a:r>
          </a:p>
          <a:p>
            <a:r>
              <a:rPr lang="en-GB" dirty="0"/>
              <a:t>- use what you know about target: </a:t>
            </a:r>
          </a:p>
          <a:p>
            <a:r>
              <a:rPr lang="en-GB" dirty="0"/>
              <a:t>	- family name, dates, hobbies ….</a:t>
            </a:r>
          </a:p>
          <a:p>
            <a:r>
              <a:rPr lang="en-GB" dirty="0"/>
              <a:t>- combine words together </a:t>
            </a:r>
          </a:p>
        </p:txBody>
      </p:sp>
      <p:pic>
        <p:nvPicPr>
          <p:cNvPr id="4" name="Picture 3" descr="A group of monkeys working at a typewriter&#10;&#10;Description automatically generated">
            <a:extLst>
              <a:ext uri="{FF2B5EF4-FFF2-40B4-BE49-F238E27FC236}">
                <a16:creationId xmlns:a16="http://schemas.microsoft.com/office/drawing/2014/main" id="{910A3DDA-B2CF-A307-7A37-43AF34BA6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123" y="1542612"/>
            <a:ext cx="2918389" cy="2918389"/>
          </a:xfrm>
          <a:prstGeom prst="rect">
            <a:avLst/>
          </a:prstGeom>
          <a:effectLst>
            <a:softEdge rad="165100"/>
          </a:effectLst>
        </p:spPr>
      </p:pic>
    </p:spTree>
    <p:extLst>
      <p:ext uri="{BB962C8B-B14F-4D97-AF65-F5344CB8AC3E}">
        <p14:creationId xmlns:p14="http://schemas.microsoft.com/office/powerpoint/2010/main" val="1698504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15</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54701" cy="616200"/>
          </a:xfrm>
        </p:spPr>
        <p:txBody>
          <a:bodyPr/>
          <a:lstStyle/>
          <a:p>
            <a:r>
              <a:rPr lang="en-GB" dirty="0"/>
              <a:t>Custom dictionaries </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Army of thousand monkeys…</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Placeholder 9">
            <a:extLst>
              <a:ext uri="{FF2B5EF4-FFF2-40B4-BE49-F238E27FC236}">
                <a16:creationId xmlns:a16="http://schemas.microsoft.com/office/drawing/2014/main" id="{F6138808-0E89-66A6-AE96-F80150167E2C}"/>
              </a:ext>
            </a:extLst>
          </p:cNvPr>
          <p:cNvSpPr>
            <a:spLocks noGrp="1"/>
          </p:cNvSpPr>
          <p:nvPr>
            <p:ph type="body" sz="quarter" idx="10"/>
          </p:nvPr>
        </p:nvSpPr>
        <p:spPr>
          <a:xfrm>
            <a:off x="577850" y="1996757"/>
            <a:ext cx="8181589" cy="4219575"/>
          </a:xfrm>
        </p:spPr>
        <p:txBody>
          <a:bodyPr/>
          <a:lstStyle/>
          <a:p>
            <a:r>
              <a:rPr lang="en-GB" dirty="0">
                <a:hlinkClick r:id="rId2"/>
              </a:rPr>
              <a:t>CRUNCH</a:t>
            </a:r>
            <a:r>
              <a:rPr lang="en-GB" dirty="0"/>
              <a:t>: </a:t>
            </a:r>
            <a:r>
              <a:rPr lang="en-GB" dirty="0" err="1"/>
              <a:t>combinace</a:t>
            </a:r>
            <a:r>
              <a:rPr lang="en-GB" dirty="0"/>
              <a:t>, </a:t>
            </a:r>
            <a:r>
              <a:rPr lang="en-GB" dirty="0" err="1"/>
              <a:t>permutace</a:t>
            </a:r>
            <a:endParaRPr lang="en-GB" dirty="0"/>
          </a:p>
          <a:p>
            <a:r>
              <a:rPr lang="en-GB" b="0" i="0" dirty="0">
                <a:solidFill>
                  <a:srgbClr val="F2C0C0"/>
                </a:solidFill>
                <a:effectLst/>
                <a:latin typeface="Manrope" panose="020B0604020202020204" charset="0"/>
              </a:rPr>
              <a:t>crunch</a:t>
            </a:r>
            <a:r>
              <a:rPr lang="en-GB" b="0" i="0" dirty="0">
                <a:solidFill>
                  <a:srgbClr val="383838"/>
                </a:solidFill>
                <a:effectLst/>
                <a:latin typeface="Manrope" panose="020B0604020202020204" charset="0"/>
              </a:rPr>
              <a:t> </a:t>
            </a:r>
            <a:r>
              <a:rPr lang="en-GB" b="0" i="0" dirty="0">
                <a:solidFill>
                  <a:srgbClr val="FF0000"/>
                </a:solidFill>
                <a:effectLst/>
                <a:latin typeface="Manrope" panose="020B0604020202020204" charset="0"/>
              </a:rPr>
              <a:t>min max </a:t>
            </a:r>
            <a:r>
              <a:rPr lang="en-GB" b="0" i="0" dirty="0">
                <a:solidFill>
                  <a:srgbClr val="00B0F0"/>
                </a:solidFill>
                <a:effectLst/>
                <a:latin typeface="Manrope" panose="020B0604020202020204" charset="0"/>
              </a:rPr>
              <a:t>&lt;charset&gt;</a:t>
            </a:r>
            <a:r>
              <a:rPr lang="en-GB" b="0" i="0" dirty="0">
                <a:solidFill>
                  <a:srgbClr val="383838"/>
                </a:solidFill>
                <a:effectLst/>
                <a:latin typeface="Manrope" panose="020B0604020202020204" charset="0"/>
              </a:rPr>
              <a:t> </a:t>
            </a:r>
            <a:r>
              <a:rPr lang="en-GB" b="0" i="0" dirty="0">
                <a:effectLst/>
                <a:latin typeface="Manrope" panose="020B0604020202020204" charset="0"/>
              </a:rPr>
              <a:t>options</a:t>
            </a:r>
            <a:br>
              <a:rPr lang="en-GB" b="0" i="0" dirty="0">
                <a:effectLst/>
                <a:latin typeface="Manrope" panose="020B0604020202020204" charset="0"/>
              </a:rPr>
            </a:br>
            <a:r>
              <a:rPr lang="en-GB" b="0" i="0" dirty="0">
                <a:solidFill>
                  <a:srgbClr val="F2C0C0"/>
                </a:solidFill>
                <a:effectLst/>
                <a:latin typeface="Manrope" panose="020B0604020202020204" charset="0"/>
              </a:rPr>
              <a:t>crunch</a:t>
            </a:r>
            <a:r>
              <a:rPr lang="en-GB" b="0" i="0" dirty="0">
                <a:solidFill>
                  <a:srgbClr val="383838"/>
                </a:solidFill>
                <a:effectLst/>
                <a:latin typeface="Manrope" panose="020B0604020202020204" charset="0"/>
              </a:rPr>
              <a:t> </a:t>
            </a:r>
            <a:r>
              <a:rPr lang="en-GB" b="0" i="0" dirty="0">
                <a:solidFill>
                  <a:srgbClr val="FF0000"/>
                </a:solidFill>
                <a:effectLst/>
                <a:latin typeface="Manrope" panose="020B0604020202020204" charset="0"/>
              </a:rPr>
              <a:t>5 5</a:t>
            </a:r>
            <a:r>
              <a:rPr lang="en-GB" b="0" i="0" dirty="0">
                <a:solidFill>
                  <a:srgbClr val="383838"/>
                </a:solidFill>
                <a:effectLst/>
                <a:latin typeface="Manrope" panose="020B0604020202020204" charset="0"/>
              </a:rPr>
              <a:t> </a:t>
            </a:r>
            <a:r>
              <a:rPr lang="en-GB" b="0" i="0" dirty="0">
                <a:solidFill>
                  <a:srgbClr val="00B0F0"/>
                </a:solidFill>
                <a:effectLst/>
                <a:latin typeface="Manrope" panose="020B0604020202020204" charset="0"/>
              </a:rPr>
              <a:t>abcde14</a:t>
            </a:r>
            <a:r>
              <a:rPr lang="en-GB" b="0" i="0" dirty="0">
                <a:solidFill>
                  <a:srgbClr val="383838"/>
                </a:solidFill>
                <a:effectLst/>
                <a:latin typeface="Manrope" panose="020B0604020202020204" charset="0"/>
              </a:rPr>
              <a:t> </a:t>
            </a:r>
            <a:r>
              <a:rPr lang="en-GB" b="0" i="0" dirty="0">
                <a:solidFill>
                  <a:schemeClr val="tx1">
                    <a:lumMod val="95000"/>
                  </a:schemeClr>
                </a:solidFill>
                <a:effectLst/>
                <a:latin typeface="Manrope" panose="020B0604020202020204" charset="0"/>
              </a:rPr>
              <a:t>-t @@@14 -d 2@ -o out.txt -&gt; aab14</a:t>
            </a:r>
          </a:p>
          <a:p>
            <a:endParaRPr lang="en-GB" dirty="0">
              <a:solidFill>
                <a:schemeClr val="tx1">
                  <a:lumMod val="95000"/>
                </a:schemeClr>
              </a:solidFill>
              <a:latin typeface="Manrope" panose="020B0604020202020204" charset="0"/>
            </a:endParaRPr>
          </a:p>
          <a:p>
            <a:r>
              <a:rPr lang="en-GB" b="0" i="0" dirty="0">
                <a:solidFill>
                  <a:schemeClr val="tx1">
                    <a:lumMod val="95000"/>
                  </a:schemeClr>
                </a:solidFill>
                <a:effectLst/>
                <a:latin typeface="Manrope" panose="020B0604020202020204" charset="0"/>
                <a:hlinkClick r:id="rId3"/>
              </a:rPr>
              <a:t>CUPP</a:t>
            </a:r>
            <a:r>
              <a:rPr lang="en-GB" b="0" i="0" dirty="0">
                <a:solidFill>
                  <a:schemeClr val="tx1">
                    <a:lumMod val="95000"/>
                  </a:schemeClr>
                </a:solidFill>
                <a:effectLst/>
                <a:latin typeface="Manrope" panose="020B0604020202020204" charset="0"/>
              </a:rPr>
              <a:t>: wordlist base on the personal information</a:t>
            </a:r>
            <a:br>
              <a:rPr lang="en-GB" b="0" i="0" dirty="0">
                <a:solidFill>
                  <a:schemeClr val="tx1">
                    <a:lumMod val="95000"/>
                  </a:schemeClr>
                </a:solidFill>
                <a:effectLst/>
                <a:latin typeface="Manrope" panose="020B0604020202020204" charset="0"/>
              </a:rPr>
            </a:br>
            <a:r>
              <a:rPr lang="en-GB" b="0" i="0" dirty="0">
                <a:solidFill>
                  <a:schemeClr val="tx1">
                    <a:lumMod val="95000"/>
                  </a:schemeClr>
                </a:solidFill>
                <a:effectLst/>
                <a:latin typeface="Manrope" panose="020B0604020202020204" charset="0"/>
              </a:rPr>
              <a:t>python3 cupp.py –I</a:t>
            </a:r>
          </a:p>
          <a:p>
            <a:endParaRPr lang="en-GB" dirty="0">
              <a:solidFill>
                <a:schemeClr val="tx1">
                  <a:lumMod val="95000"/>
                </a:schemeClr>
              </a:solidFill>
              <a:latin typeface="Manrope" panose="020B0604020202020204" charset="0"/>
            </a:endParaRPr>
          </a:p>
          <a:p>
            <a:r>
              <a:rPr lang="en-GB" dirty="0">
                <a:solidFill>
                  <a:schemeClr val="tx1">
                    <a:lumMod val="95000"/>
                  </a:schemeClr>
                </a:solidFill>
                <a:latin typeface="Manrope" panose="020B0604020202020204" charset="0"/>
                <a:hlinkClick r:id="rId4"/>
              </a:rPr>
              <a:t>KWPROCESSOR</a:t>
            </a:r>
            <a:r>
              <a:rPr lang="en-GB" dirty="0">
                <a:solidFill>
                  <a:schemeClr val="tx1">
                    <a:lumMod val="95000"/>
                  </a:schemeClr>
                </a:solidFill>
                <a:latin typeface="Manrope" panose="020B0604020202020204" charset="0"/>
              </a:rPr>
              <a:t>: keyboard walk</a:t>
            </a:r>
          </a:p>
          <a:p>
            <a:endParaRPr lang="en-GB" b="0" i="0" dirty="0">
              <a:solidFill>
                <a:schemeClr val="tx1">
                  <a:lumMod val="95000"/>
                </a:schemeClr>
              </a:solidFill>
              <a:effectLst/>
              <a:latin typeface="Manrope" panose="020B0604020202020204" charset="0"/>
            </a:endParaRPr>
          </a:p>
        </p:txBody>
      </p:sp>
      <p:pic>
        <p:nvPicPr>
          <p:cNvPr id="4" name="Picture 3" descr="A group of monkeys working at a typewriter&#10;&#10;Description automatically generated">
            <a:extLst>
              <a:ext uri="{FF2B5EF4-FFF2-40B4-BE49-F238E27FC236}">
                <a16:creationId xmlns:a16="http://schemas.microsoft.com/office/drawing/2014/main" id="{910A3DDA-B2CF-A307-7A37-43AF34BA62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5123" y="1542612"/>
            <a:ext cx="2918389" cy="2918389"/>
          </a:xfrm>
          <a:prstGeom prst="rect">
            <a:avLst/>
          </a:prstGeom>
          <a:effectLst>
            <a:softEdge rad="165100"/>
          </a:effectLst>
        </p:spPr>
      </p:pic>
    </p:spTree>
    <p:extLst>
      <p:ext uri="{BB962C8B-B14F-4D97-AF65-F5344CB8AC3E}">
        <p14:creationId xmlns:p14="http://schemas.microsoft.com/office/powerpoint/2010/main" val="882655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16</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54701" cy="616200"/>
          </a:xfrm>
        </p:spPr>
        <p:txBody>
          <a:bodyPr/>
          <a:lstStyle/>
          <a:p>
            <a:r>
              <a:rPr lang="en-GB" dirty="0"/>
              <a:t>Custom dictionaries </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Army of thousand monkeys…</a:t>
            </a:r>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Placeholder 9">
            <a:extLst>
              <a:ext uri="{FF2B5EF4-FFF2-40B4-BE49-F238E27FC236}">
                <a16:creationId xmlns:a16="http://schemas.microsoft.com/office/drawing/2014/main" id="{F6138808-0E89-66A6-AE96-F80150167E2C}"/>
              </a:ext>
            </a:extLst>
          </p:cNvPr>
          <p:cNvSpPr>
            <a:spLocks noGrp="1"/>
          </p:cNvSpPr>
          <p:nvPr>
            <p:ph type="body" sz="quarter" idx="10"/>
          </p:nvPr>
        </p:nvSpPr>
        <p:spPr>
          <a:xfrm>
            <a:off x="577850" y="1996757"/>
            <a:ext cx="8181589" cy="4219575"/>
          </a:xfrm>
        </p:spPr>
        <p:txBody>
          <a:bodyPr/>
          <a:lstStyle/>
          <a:p>
            <a:r>
              <a:rPr lang="en-GB" dirty="0">
                <a:hlinkClick r:id="rId2"/>
              </a:rPr>
              <a:t>MASKPROCESSOR</a:t>
            </a:r>
            <a:r>
              <a:rPr lang="en-GB" dirty="0"/>
              <a:t>: hashcat-util, based on the mask</a:t>
            </a:r>
          </a:p>
          <a:p>
            <a:endParaRPr lang="en-GB" dirty="0">
              <a:solidFill>
                <a:schemeClr val="tx1">
                  <a:lumMod val="95000"/>
                </a:schemeClr>
              </a:solidFill>
              <a:latin typeface="Manrope" panose="020B0604020202020204" charset="0"/>
            </a:endParaRPr>
          </a:p>
          <a:p>
            <a:r>
              <a:rPr lang="en-GB" b="0" i="0" dirty="0">
                <a:solidFill>
                  <a:schemeClr val="tx1">
                    <a:lumMod val="95000"/>
                  </a:schemeClr>
                </a:solidFill>
                <a:effectLst/>
                <a:latin typeface="Manrope" panose="020B0604020202020204" charset="0"/>
                <a:hlinkClick r:id="rId3"/>
              </a:rPr>
              <a:t>COOK</a:t>
            </a:r>
            <a:r>
              <a:rPr lang="en-GB" b="0" i="0" dirty="0">
                <a:solidFill>
                  <a:schemeClr val="tx1">
                    <a:lumMod val="95000"/>
                  </a:schemeClr>
                </a:solidFill>
                <a:effectLst/>
                <a:latin typeface="Manrope" panose="020B0604020202020204" charset="0"/>
              </a:rPr>
              <a:t>: make phrases from lists</a:t>
            </a:r>
            <a:endParaRPr lang="en-GB" dirty="0">
              <a:solidFill>
                <a:schemeClr val="tx1">
                  <a:lumMod val="95000"/>
                </a:schemeClr>
              </a:solidFill>
              <a:latin typeface="Manrope" panose="020B0604020202020204" charset="0"/>
            </a:endParaRPr>
          </a:p>
          <a:p>
            <a:endParaRPr lang="en-GB" b="0" i="0" dirty="0">
              <a:solidFill>
                <a:schemeClr val="tx1">
                  <a:lumMod val="95000"/>
                </a:schemeClr>
              </a:solidFill>
              <a:effectLst/>
              <a:latin typeface="Manrope" panose="020B0604020202020204" charset="0"/>
            </a:endParaRPr>
          </a:p>
        </p:txBody>
      </p:sp>
      <p:pic>
        <p:nvPicPr>
          <p:cNvPr id="4" name="Picture 3" descr="A group of monkeys working at a typewriter&#10;&#10;Description automatically generated">
            <a:extLst>
              <a:ext uri="{FF2B5EF4-FFF2-40B4-BE49-F238E27FC236}">
                <a16:creationId xmlns:a16="http://schemas.microsoft.com/office/drawing/2014/main" id="{910A3DDA-B2CF-A307-7A37-43AF34BA6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5123" y="1542612"/>
            <a:ext cx="2918389" cy="2918389"/>
          </a:xfrm>
          <a:prstGeom prst="rect">
            <a:avLst/>
          </a:prstGeom>
          <a:effectLst>
            <a:softEdge rad="165100"/>
          </a:effectLst>
        </p:spPr>
      </p:pic>
    </p:spTree>
    <p:extLst>
      <p:ext uri="{BB962C8B-B14F-4D97-AF65-F5344CB8AC3E}">
        <p14:creationId xmlns:p14="http://schemas.microsoft.com/office/powerpoint/2010/main" val="2560454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17</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en-GB" dirty="0"/>
              <a:t>Combination attack </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31350"/>
            <a:ext cx="8113223" cy="4284983"/>
          </a:xfrm>
        </p:spPr>
        <p:txBody>
          <a:bodyPr>
            <a:normAutofit/>
          </a:bodyPr>
          <a:lstStyle/>
          <a:p>
            <a:r>
              <a:rPr lang="en-GB" sz="2000" dirty="0"/>
              <a:t>- users often use: weak passwords, common phrases</a:t>
            </a:r>
            <a:br>
              <a:rPr lang="en-GB" sz="2000" dirty="0"/>
            </a:br>
            <a:br>
              <a:rPr lang="en-GB" sz="2000" dirty="0"/>
            </a:br>
            <a:r>
              <a:rPr lang="en-GB" sz="2000" dirty="0"/>
              <a:t>A combination attack combine two wordlists </a:t>
            </a:r>
          </a:p>
          <a:p>
            <a:endParaRPr lang="en-GB" altLang="en-US" sz="2000" dirty="0"/>
          </a:p>
          <a:p>
            <a:r>
              <a:rPr kumimoji="0" lang="en-GB" altLang="en-US" sz="2000" b="0" i="0" u="none" strike="noStrike" cap="none" normalizeH="0" baseline="0" dirty="0">
                <a:ln>
                  <a:noFill/>
                </a:ln>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1 </a:t>
            </a:r>
            <a:r>
              <a:rPr kumimoji="0" lang="en-US" altLang="en-US" sz="2000" b="0" i="0" u="none" strike="noStrike" cap="none" normalizeH="0" baseline="0" dirty="0">
                <a:ln>
                  <a:noFill/>
                </a:ln>
                <a:solidFill>
                  <a:srgbClr val="A4B1CD"/>
                </a:solidFill>
                <a:effectLst/>
                <a:latin typeface="Manrope" panose="020B0604020202020204" charset="0"/>
              </a:rPr>
              <a:t>-m </a:t>
            </a:r>
            <a:r>
              <a:rPr kumimoji="0" lang="en-US" altLang="en-US" sz="2000" b="0" i="0" u="none" strike="noStrike" cap="none" normalizeH="0" baseline="0" dirty="0">
                <a:ln>
                  <a:noFill/>
                </a:ln>
                <a:solidFill>
                  <a:srgbClr val="FFAF00"/>
                </a:solidFill>
                <a:effectLst/>
                <a:latin typeface="Manrope" panose="020B0604020202020204" charset="0"/>
              </a:rPr>
              <a:t>&lt;code&gt;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&lt;hash&gt; </a:t>
            </a:r>
            <a:r>
              <a:rPr kumimoji="0" lang="en-US" altLang="en-US" sz="2000" b="0" i="0" u="none" strike="noStrike" cap="none" normalizeH="0" baseline="0" dirty="0">
                <a:ln>
                  <a:noFill/>
                </a:ln>
                <a:solidFill>
                  <a:srgbClr val="FF0000"/>
                </a:solidFill>
                <a:effectLst/>
                <a:latin typeface="Manrope" panose="020B0604020202020204" charset="0"/>
              </a:rPr>
              <a:t>&lt;dict</a:t>
            </a:r>
            <a:r>
              <a:rPr lang="en-US" altLang="en-US" sz="2000" dirty="0">
                <a:solidFill>
                  <a:srgbClr val="FF0000"/>
                </a:solidFill>
                <a:latin typeface="Manrope" panose="020B0604020202020204" charset="0"/>
              </a:rPr>
              <a:t>1</a:t>
            </a:r>
            <a:r>
              <a:rPr kumimoji="0" lang="en-US" altLang="en-US" sz="2000" b="0" i="0" u="none" strike="noStrike" cap="none" normalizeH="0" baseline="0" dirty="0">
                <a:ln>
                  <a:noFill/>
                </a:ln>
                <a:solidFill>
                  <a:srgbClr val="FF0000"/>
                </a:solidFill>
                <a:effectLst/>
                <a:latin typeface="Manrope" panose="020B0604020202020204" charset="0"/>
              </a:rPr>
              <a:t>&gt; &lt;dict2&gt; </a:t>
            </a:r>
            <a:r>
              <a:rPr kumimoji="0" lang="en-US" altLang="en-US" sz="2000" b="0" i="0" u="none" strike="noStrike" cap="none" normalizeH="0" baseline="0" dirty="0">
                <a:ln>
                  <a:noFill/>
                </a:ln>
                <a:effectLst/>
                <a:latin typeface="Manrope" panose="020B0604020202020204" charset="0"/>
              </a:rPr>
              <a:t>-j </a:t>
            </a:r>
            <a:r>
              <a:rPr kumimoji="0" lang="en-US" altLang="en-US" sz="2000" b="0" i="0" u="none" strike="noStrike" cap="none" normalizeH="0" baseline="0" dirty="0">
                <a:ln>
                  <a:noFill/>
                </a:ln>
                <a:solidFill>
                  <a:srgbClr val="0070C0"/>
                </a:solidFill>
                <a:effectLst/>
                <a:latin typeface="Manrope" panose="020B0604020202020204" charset="0"/>
              </a:rPr>
              <a:t>“”</a:t>
            </a:r>
            <a:r>
              <a:rPr kumimoji="0" lang="en-US" altLang="en-US" sz="2000" b="0" i="0" u="none" strike="noStrike" cap="none" normalizeH="0" baseline="0" dirty="0">
                <a:ln>
                  <a:noFill/>
                </a:ln>
                <a:effectLst/>
                <a:latin typeface="Manrope" panose="020B0604020202020204" charset="0"/>
              </a:rPr>
              <a:t>-k </a:t>
            </a:r>
            <a:r>
              <a:rPr kumimoji="0" lang="en-US" altLang="en-US" sz="2000" b="0" i="0" u="none" strike="noStrike" cap="none" normalizeH="0" baseline="0" dirty="0">
                <a:ln>
                  <a:noFill/>
                </a:ln>
                <a:solidFill>
                  <a:srgbClr val="0070C0"/>
                </a:solidFill>
                <a:effectLst/>
                <a:latin typeface="Manrope" panose="020B0604020202020204" charset="0"/>
              </a:rPr>
              <a:t>“”</a:t>
            </a:r>
            <a:r>
              <a:rPr kumimoji="0" lang="en-US" altLang="en-US" sz="1600" b="0" i="0" u="none" strike="noStrike" cap="none" normalizeH="0" baseline="0" dirty="0">
                <a:ln>
                  <a:noFill/>
                </a:ln>
                <a:solidFill>
                  <a:srgbClr val="FF0000"/>
                </a:solidFill>
                <a:effectLst/>
                <a:latin typeface="Manrope" panose="020B0604020202020204" charset="0"/>
              </a:rPr>
              <a:t> </a:t>
            </a:r>
            <a:endParaRPr kumimoji="0" lang="en-US" altLang="en-US" sz="4400" b="0" i="0" u="none" strike="noStrike" cap="none" normalizeH="0" baseline="0" dirty="0">
              <a:ln>
                <a:noFill/>
              </a:ln>
              <a:solidFill>
                <a:srgbClr val="FF0000"/>
              </a:solidFill>
              <a:effectLst/>
              <a:latin typeface="Manrope" panose="020B0604020202020204" charset="0"/>
            </a:endParaRPr>
          </a:p>
          <a:p>
            <a:r>
              <a:rPr kumimoji="0" lang="en-US" altLang="en-US" sz="2000" b="0" i="0" u="none" strike="noStrike" cap="none" normalizeH="0" baseline="0" dirty="0">
                <a:ln>
                  <a:noFill/>
                </a:ln>
                <a:solidFill>
                  <a:srgbClr val="F2C0C0"/>
                </a:solidFill>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1 </a:t>
            </a:r>
            <a:r>
              <a:rPr kumimoji="0" lang="en-US" altLang="en-US" sz="2000" b="0" i="0" u="none" strike="noStrike" cap="none" normalizeH="0" baseline="0" dirty="0">
                <a:ln>
                  <a:noFill/>
                </a:ln>
                <a:solidFill>
                  <a:srgbClr val="A4B1CD"/>
                </a:solidFill>
                <a:effectLst/>
                <a:latin typeface="Manrope" panose="020B0604020202020204" charset="0"/>
              </a:rPr>
              <a:t>-m </a:t>
            </a:r>
            <a:r>
              <a:rPr lang="en-US" altLang="en-US" sz="2000" dirty="0">
                <a:solidFill>
                  <a:srgbClr val="FFAF00"/>
                </a:solidFill>
                <a:latin typeface="Manrope" panose="020B0604020202020204" charset="0"/>
              </a:rPr>
              <a:t>0</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hash.txt </a:t>
            </a:r>
            <a:r>
              <a:rPr kumimoji="0" lang="en-US" altLang="en-US" sz="2000" b="0" i="0" u="none" strike="noStrike" cap="none" normalizeH="0" baseline="0" dirty="0">
                <a:ln>
                  <a:noFill/>
                </a:ln>
                <a:solidFill>
                  <a:srgbClr val="FF0000"/>
                </a:solidFill>
                <a:effectLst/>
                <a:latin typeface="Manrope" panose="020B0604020202020204" charset="0"/>
              </a:rPr>
              <a:t>dict</a:t>
            </a:r>
            <a:r>
              <a:rPr lang="en-US" altLang="en-US" sz="2000" dirty="0">
                <a:solidFill>
                  <a:srgbClr val="FF0000"/>
                </a:solidFill>
                <a:latin typeface="Manrope" panose="020B0604020202020204" charset="0"/>
              </a:rPr>
              <a:t>1.txt</a:t>
            </a:r>
            <a:r>
              <a:rPr kumimoji="0" lang="en-US" altLang="en-US" sz="2000" b="0" i="0" u="none" strike="noStrike" cap="none" normalizeH="0" baseline="0" dirty="0">
                <a:ln>
                  <a:noFill/>
                </a:ln>
                <a:solidFill>
                  <a:srgbClr val="FF0000"/>
                </a:solidFill>
                <a:effectLst/>
                <a:latin typeface="Manrope" panose="020B0604020202020204" charset="0"/>
              </a:rPr>
              <a:t> dict2</a:t>
            </a:r>
            <a:r>
              <a:rPr lang="en-US" altLang="en-US" sz="2000" dirty="0">
                <a:solidFill>
                  <a:srgbClr val="FF0000"/>
                </a:solidFill>
                <a:latin typeface="Manrope" panose="020B0604020202020204" charset="0"/>
              </a:rPr>
              <a:t>.txt </a:t>
            </a:r>
            <a:r>
              <a:rPr lang="en-US" altLang="en-US" sz="2000" dirty="0">
                <a:latin typeface="Manrope" panose="020B0604020202020204" charset="0"/>
              </a:rPr>
              <a:t>–k </a:t>
            </a:r>
            <a:r>
              <a:rPr lang="en-US" altLang="en-US" sz="2000" dirty="0">
                <a:solidFill>
                  <a:schemeClr val="accent1"/>
                </a:solidFill>
                <a:latin typeface="Manrope" panose="020B0604020202020204" charset="0"/>
              </a:rPr>
              <a:t>“$!”</a:t>
            </a:r>
          </a:p>
          <a:p>
            <a:r>
              <a:rPr lang="en-GB" sz="2000" dirty="0"/>
              <a:t>-j, simple rule applied on the left dictionary</a:t>
            </a:r>
          </a:p>
          <a:p>
            <a:r>
              <a:rPr lang="en-GB" sz="2000" dirty="0"/>
              <a:t>-k, simple rule applied on the right dictionary</a:t>
            </a:r>
            <a:br>
              <a:rPr lang="en-GB" sz="2000" dirty="0"/>
            </a:br>
            <a:endParaRPr lang="en-GB" sz="2000" dirty="0"/>
          </a:p>
          <a:p>
            <a:br>
              <a:rPr lang="en-GB" sz="2000" dirty="0"/>
            </a:br>
            <a:r>
              <a:rPr lang="en-GB" sz="2000" dirty="0"/>
              <a:t>- for simpler passwords</a:t>
            </a:r>
          </a:p>
          <a:p>
            <a:r>
              <a:rPr lang="en-GB" sz="2000" dirty="0"/>
              <a:t>- lower scale</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descr="A person holding a large book over another person's head&#10;&#10;Description automatically generated">
            <a:extLst>
              <a:ext uri="{FF2B5EF4-FFF2-40B4-BE49-F238E27FC236}">
                <a16:creationId xmlns:a16="http://schemas.microsoft.com/office/drawing/2014/main" id="{34E9E307-C8CB-336B-B184-44D3EAD25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169" y="1016623"/>
            <a:ext cx="4143997" cy="4143997"/>
          </a:xfrm>
          <a:prstGeom prst="rect">
            <a:avLst/>
          </a:prstGeom>
          <a:effectLst>
            <a:softEdge rad="101600"/>
          </a:effectLst>
        </p:spPr>
      </p:pic>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Call Siam twins to arm…</a:t>
            </a:r>
          </a:p>
          <a:p>
            <a:endParaRPr lang="en-GB" dirty="0"/>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5614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18</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en-GB" dirty="0"/>
              <a:t>Mask attack </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31350"/>
            <a:ext cx="8113223" cy="4284983"/>
          </a:xfrm>
        </p:spPr>
        <p:txBody>
          <a:bodyPr>
            <a:normAutofit/>
          </a:bodyPr>
          <a:lstStyle/>
          <a:p>
            <a:r>
              <a:rPr lang="en-GB" sz="2000" dirty="0"/>
              <a:t>- Brute-force attack with mask-reduced namespace</a:t>
            </a:r>
          </a:p>
          <a:p>
            <a:endParaRPr lang="en-GB" altLang="en-US" sz="2000" dirty="0"/>
          </a:p>
          <a:p>
            <a:r>
              <a:rPr kumimoji="0" lang="en-GB" altLang="en-US" sz="2000" b="0" i="0" u="none" strike="noStrike" cap="none" normalizeH="0" baseline="0" dirty="0">
                <a:ln>
                  <a:noFill/>
                </a:ln>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3 </a:t>
            </a:r>
            <a:r>
              <a:rPr kumimoji="0" lang="en-US" altLang="en-US" sz="2000" b="0" i="0" u="none" strike="noStrike" cap="none" normalizeH="0" baseline="0" dirty="0">
                <a:ln>
                  <a:noFill/>
                </a:ln>
                <a:solidFill>
                  <a:srgbClr val="A4B1CD"/>
                </a:solidFill>
                <a:effectLst/>
                <a:latin typeface="Manrope" panose="020B0604020202020204" charset="0"/>
              </a:rPr>
              <a:t>-m </a:t>
            </a:r>
            <a:r>
              <a:rPr kumimoji="0" lang="en-US" altLang="en-US" sz="2000" b="0" i="0" u="none" strike="noStrike" cap="none" normalizeH="0" baseline="0" dirty="0">
                <a:ln>
                  <a:noFill/>
                </a:ln>
                <a:solidFill>
                  <a:srgbClr val="FFAF00"/>
                </a:solidFill>
                <a:effectLst/>
                <a:latin typeface="Manrope" panose="020B0604020202020204" charset="0"/>
              </a:rPr>
              <a:t>&lt;code&gt;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&lt;hash&gt; </a:t>
            </a:r>
            <a:r>
              <a:rPr kumimoji="0" lang="en-US" altLang="en-US" sz="2000" b="0" i="0" u="none" strike="noStrike" cap="none" normalizeH="0" baseline="0" dirty="0">
                <a:ln>
                  <a:noFill/>
                </a:ln>
                <a:solidFill>
                  <a:srgbClr val="FF0000"/>
                </a:solidFill>
                <a:effectLst/>
                <a:latin typeface="Manrope" panose="020B0604020202020204" charset="0"/>
              </a:rPr>
              <a:t>&lt;charset&gt; &lt;mask&gt;</a:t>
            </a:r>
            <a:endParaRPr kumimoji="0" lang="en-US" altLang="en-US" sz="4400" b="0" i="0" u="none" strike="noStrike" cap="none" normalizeH="0" baseline="0" dirty="0">
              <a:ln>
                <a:noFill/>
              </a:ln>
              <a:solidFill>
                <a:srgbClr val="FF0000"/>
              </a:solidFill>
              <a:effectLst/>
              <a:latin typeface="Manrope" panose="020B0604020202020204" charset="0"/>
            </a:endParaRPr>
          </a:p>
          <a:p>
            <a:r>
              <a:rPr kumimoji="0" lang="en-US" altLang="en-US" sz="2000" b="0" i="0" u="none" strike="noStrike" cap="none" normalizeH="0" baseline="0" dirty="0">
                <a:ln>
                  <a:noFill/>
                </a:ln>
                <a:solidFill>
                  <a:srgbClr val="F2C0C0"/>
                </a:solidFill>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1 </a:t>
            </a:r>
            <a:r>
              <a:rPr kumimoji="0" lang="en-US" altLang="en-US" sz="2000" b="0" i="0" u="none" strike="noStrike" cap="none" normalizeH="0" baseline="0" dirty="0">
                <a:ln>
                  <a:noFill/>
                </a:ln>
                <a:solidFill>
                  <a:srgbClr val="A4B1CD"/>
                </a:solidFill>
                <a:effectLst/>
                <a:latin typeface="Manrope" panose="020B0604020202020204" charset="0"/>
              </a:rPr>
              <a:t>-m </a:t>
            </a:r>
            <a:r>
              <a:rPr lang="en-US" altLang="en-US" sz="2000" dirty="0">
                <a:solidFill>
                  <a:srgbClr val="FFAF00"/>
                </a:solidFill>
                <a:latin typeface="Manrope" panose="020B0604020202020204" charset="0"/>
              </a:rPr>
              <a:t>0</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hash.txt </a:t>
            </a:r>
            <a:r>
              <a:rPr kumimoji="0" lang="en-US" altLang="en-US" sz="2000" b="0" i="0" u="none" strike="noStrike" cap="none" normalizeH="0" baseline="0" dirty="0">
                <a:ln>
                  <a:noFill/>
                </a:ln>
                <a:solidFill>
                  <a:srgbClr val="FF0000"/>
                </a:solidFill>
                <a:effectLst/>
                <a:latin typeface="Manrope" panose="020B0604020202020204" charset="0"/>
              </a:rPr>
              <a:t>-1 ?d -2 ?l “?1?2”</a:t>
            </a:r>
            <a:endParaRPr lang="en-US" altLang="en-US" sz="2000" dirty="0">
              <a:solidFill>
                <a:schemeClr val="accent1"/>
              </a:solidFill>
              <a:latin typeface="Manrope" panose="020B0604020202020204" charset="0"/>
            </a:endParaRPr>
          </a:p>
          <a:p>
            <a:endParaRPr lang="en-GB" sz="2000" dirty="0"/>
          </a:p>
          <a:p>
            <a:r>
              <a:rPr lang="en-GB" sz="2000" dirty="0"/>
              <a:t>Namespace without the mask: 1296 </a:t>
            </a:r>
          </a:p>
          <a:p>
            <a:r>
              <a:rPr lang="en-GB" sz="2000" dirty="0"/>
              <a:t>Namespace without the mask: 260</a:t>
            </a:r>
            <a:br>
              <a:rPr lang="en-GB" sz="2000" dirty="0"/>
            </a:br>
            <a:endParaRPr lang="en-GB" sz="2000" dirty="0"/>
          </a:p>
          <a:p>
            <a:br>
              <a:rPr lang="en-GB" sz="2000" dirty="0"/>
            </a:br>
            <a:endParaRPr lang="en-GB" sz="2000"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Distinguished Brute…</a:t>
            </a:r>
          </a:p>
          <a:p>
            <a:endParaRPr lang="en-GB" dirty="0"/>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A person in a suit and mask in a boxing ring&#10;&#10;Description automatically generated">
            <a:extLst>
              <a:ext uri="{FF2B5EF4-FFF2-40B4-BE49-F238E27FC236}">
                <a16:creationId xmlns:a16="http://schemas.microsoft.com/office/drawing/2014/main" id="{3990BD95-02B4-5840-4420-116010984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116" y="1348252"/>
            <a:ext cx="4550570" cy="3100190"/>
          </a:xfrm>
          <a:prstGeom prst="rect">
            <a:avLst/>
          </a:prstGeom>
          <a:effectLst>
            <a:softEdge rad="63500"/>
          </a:effectLst>
        </p:spPr>
      </p:pic>
    </p:spTree>
    <p:extLst>
      <p:ext uri="{BB962C8B-B14F-4D97-AF65-F5344CB8AC3E}">
        <p14:creationId xmlns:p14="http://schemas.microsoft.com/office/powerpoint/2010/main" val="2794712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19</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a:xfrm>
            <a:off x="578488" y="620610"/>
            <a:ext cx="6437609" cy="616200"/>
          </a:xfrm>
        </p:spPr>
        <p:txBody>
          <a:bodyPr/>
          <a:lstStyle/>
          <a:p>
            <a:r>
              <a:rPr lang="en-GB" dirty="0"/>
              <a:t>Mask attack – length increment </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31350"/>
            <a:ext cx="11614150" cy="4284983"/>
          </a:xfrm>
        </p:spPr>
        <p:txBody>
          <a:bodyPr>
            <a:normAutofit/>
          </a:bodyPr>
          <a:lstStyle/>
          <a:p>
            <a:r>
              <a:rPr lang="en-GB" sz="2000" dirty="0"/>
              <a:t>If we do not know the exact length</a:t>
            </a:r>
          </a:p>
          <a:p>
            <a:r>
              <a:rPr lang="en-GB" altLang="en-US" sz="2000" dirty="0">
                <a:solidFill>
                  <a:srgbClr val="FF0000"/>
                </a:solidFill>
              </a:rPr>
              <a:t>-</a:t>
            </a:r>
            <a:r>
              <a:rPr lang="en-GB" altLang="en-US" sz="2000" dirty="0" err="1">
                <a:solidFill>
                  <a:srgbClr val="FF0000"/>
                </a:solidFill>
              </a:rPr>
              <a:t>i</a:t>
            </a:r>
            <a:r>
              <a:rPr lang="en-GB" altLang="en-US" sz="2000" dirty="0">
                <a:solidFill>
                  <a:srgbClr val="FF0000"/>
                </a:solidFill>
              </a:rPr>
              <a:t> </a:t>
            </a:r>
            <a:r>
              <a:rPr lang="en-GB" altLang="en-US" sz="2000" dirty="0"/>
              <a:t>with </a:t>
            </a:r>
            <a:r>
              <a:rPr lang="en-GB" altLang="en-US" sz="2000" dirty="0">
                <a:solidFill>
                  <a:srgbClr val="FF0000"/>
                </a:solidFill>
              </a:rPr>
              <a:t>–increment-min </a:t>
            </a:r>
            <a:r>
              <a:rPr lang="en-GB" altLang="en-US" sz="2000" dirty="0"/>
              <a:t>and –</a:t>
            </a:r>
            <a:r>
              <a:rPr lang="en-GB" altLang="en-US" sz="2000" dirty="0">
                <a:solidFill>
                  <a:srgbClr val="FF0000"/>
                </a:solidFill>
              </a:rPr>
              <a:t>increment-max </a:t>
            </a:r>
          </a:p>
          <a:p>
            <a:endParaRPr lang="en-GB" sz="2000" dirty="0"/>
          </a:p>
          <a:p>
            <a:r>
              <a:rPr lang="en-GB" sz="2000" dirty="0"/>
              <a:t>for –</a:t>
            </a:r>
            <a:r>
              <a:rPr lang="en-GB" sz="2000" dirty="0" err="1"/>
              <a:t>i</a:t>
            </a:r>
            <a:r>
              <a:rPr lang="en-GB" sz="2000" dirty="0"/>
              <a:t> –increment-min 2 – increment-max 4 and mask ?</a:t>
            </a:r>
            <a:r>
              <a:rPr lang="en-GB" sz="2000" dirty="0" err="1"/>
              <a:t>l?l?l?l</a:t>
            </a:r>
            <a:br>
              <a:rPr lang="en-GB" sz="2000" dirty="0"/>
            </a:br>
            <a:r>
              <a:rPr lang="en-GB" sz="2000" dirty="0"/>
              <a:t>i.e. password must have a length 2-4</a:t>
            </a:r>
            <a:br>
              <a:rPr lang="en-GB" sz="2000" dirty="0"/>
            </a:br>
            <a:endParaRPr lang="en-GB" sz="2000" dirty="0"/>
          </a:p>
          <a:p>
            <a:r>
              <a:rPr lang="en-GB" sz="2000" dirty="0"/>
              <a:t>?</a:t>
            </a:r>
            <a:r>
              <a:rPr lang="en-GB" sz="2000" dirty="0" err="1"/>
              <a:t>l?l</a:t>
            </a:r>
            <a:endParaRPr lang="en-GB" sz="2000" dirty="0"/>
          </a:p>
          <a:p>
            <a:r>
              <a:rPr lang="en-GB" sz="2000" dirty="0"/>
              <a:t>?</a:t>
            </a:r>
            <a:r>
              <a:rPr lang="en-GB" sz="2000" dirty="0" err="1"/>
              <a:t>l?l?l</a:t>
            </a:r>
            <a:endParaRPr lang="en-GB" sz="2000" dirty="0"/>
          </a:p>
          <a:p>
            <a:r>
              <a:rPr lang="en-GB" sz="2000" dirty="0"/>
              <a:t>?</a:t>
            </a:r>
            <a:r>
              <a:rPr lang="en-GB" sz="2000" dirty="0" err="1"/>
              <a:t>l?l?l?l</a:t>
            </a:r>
            <a:br>
              <a:rPr lang="en-GB" sz="2000" dirty="0"/>
            </a:br>
            <a:endParaRPr lang="en-GB" sz="2000" dirty="0"/>
          </a:p>
          <a:p>
            <a:r>
              <a:rPr lang="en-GB" sz="2000" dirty="0"/>
              <a:t>Well working mask can be saved in *.</a:t>
            </a:r>
            <a:r>
              <a:rPr lang="en-GB" sz="2000" dirty="0" err="1"/>
              <a:t>hcmask</a:t>
            </a:r>
            <a:r>
              <a:rPr lang="en-GB" sz="2000" dirty="0"/>
              <a:t> file with charset and used instead of mask parameter</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Distinguished Brute…</a:t>
            </a:r>
          </a:p>
          <a:p>
            <a:endParaRPr lang="en-GB" dirty="0"/>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descr="A person in a suit and mask in a boxing ring&#10;&#10;Description automatically generated">
            <a:extLst>
              <a:ext uri="{FF2B5EF4-FFF2-40B4-BE49-F238E27FC236}">
                <a16:creationId xmlns:a16="http://schemas.microsoft.com/office/drawing/2014/main" id="{3990BD95-02B4-5840-4420-116010984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1430" y="1348252"/>
            <a:ext cx="4550570" cy="3100190"/>
          </a:xfrm>
          <a:prstGeom prst="rect">
            <a:avLst/>
          </a:prstGeom>
          <a:effectLst>
            <a:softEdge rad="63500"/>
          </a:effectLst>
        </p:spPr>
      </p:pic>
    </p:spTree>
    <p:extLst>
      <p:ext uri="{BB962C8B-B14F-4D97-AF65-F5344CB8AC3E}">
        <p14:creationId xmlns:p14="http://schemas.microsoft.com/office/powerpoint/2010/main" val="2585883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37249-74B6-D0E5-855A-24871F9073C5}"/>
            </a:ext>
          </a:extLst>
        </p:cNvPr>
        <p:cNvGrpSpPr/>
        <p:nvPr/>
      </p:nvGrpSpPr>
      <p:grpSpPr>
        <a:xfrm>
          <a:off x="0" y="0"/>
          <a:ext cx="0" cy="0"/>
          <a:chOff x="0" y="0"/>
          <a:chExt cx="0" cy="0"/>
        </a:xfrm>
      </p:grpSpPr>
      <p:sp>
        <p:nvSpPr>
          <p:cNvPr id="4" name="Zástupný symbol pro datum 3">
            <a:extLst>
              <a:ext uri="{FF2B5EF4-FFF2-40B4-BE49-F238E27FC236}">
                <a16:creationId xmlns:a16="http://schemas.microsoft.com/office/drawing/2014/main" id="{E87C286F-4AA5-3418-91E3-6A999AFC640D}"/>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5" name="Zástupný symbol pro číslo snímku 4">
            <a:extLst>
              <a:ext uri="{FF2B5EF4-FFF2-40B4-BE49-F238E27FC236}">
                <a16:creationId xmlns:a16="http://schemas.microsoft.com/office/drawing/2014/main" id="{69F78E0F-12F2-95B0-5C2D-13710E29A2B2}"/>
              </a:ext>
            </a:extLst>
          </p:cNvPr>
          <p:cNvSpPr>
            <a:spLocks noGrp="1"/>
          </p:cNvSpPr>
          <p:nvPr>
            <p:ph type="sldNum" sz="quarter" idx="4"/>
          </p:nvPr>
        </p:nvSpPr>
        <p:spPr/>
        <p:txBody>
          <a:bodyPr/>
          <a:lstStyle/>
          <a:p>
            <a:fld id="{FB0F4FCB-A591-4465-A1B3-C0C4A4E8481B}" type="slidenum">
              <a:rPr lang="en-US" smtClean="0"/>
              <a:pPr/>
              <a:t>2</a:t>
            </a:fld>
            <a:endParaRPr lang="en-US" dirty="0"/>
          </a:p>
        </p:txBody>
      </p:sp>
      <p:pic>
        <p:nvPicPr>
          <p:cNvPr id="3" name="Picture 2" descr="I have the aaaaa so I make the rules.">
            <a:extLst>
              <a:ext uri="{FF2B5EF4-FFF2-40B4-BE49-F238E27FC236}">
                <a16:creationId xmlns:a16="http://schemas.microsoft.com/office/drawing/2014/main" id="{77D96029-FBCA-3070-0932-901B8229D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844" y="2688871"/>
            <a:ext cx="2077911" cy="357254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50B17751-3BC2-0987-4013-B4B1CEF70545}"/>
              </a:ext>
            </a:extLst>
          </p:cNvPr>
          <p:cNvSpPr>
            <a:spLocks noGrp="1"/>
          </p:cNvSpPr>
          <p:nvPr>
            <p:ph type="ctrTitle"/>
          </p:nvPr>
        </p:nvSpPr>
        <p:spPr/>
        <p:txBody>
          <a:bodyPr/>
          <a:lstStyle/>
          <a:p>
            <a:r>
              <a:rPr lang="en-GB" sz="4800" dirty="0"/>
              <a:t>https://github.com/czeos/cat</a:t>
            </a:r>
          </a:p>
        </p:txBody>
      </p:sp>
    </p:spTree>
    <p:extLst>
      <p:ext uri="{BB962C8B-B14F-4D97-AF65-F5344CB8AC3E}">
        <p14:creationId xmlns:p14="http://schemas.microsoft.com/office/powerpoint/2010/main" val="1837083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20</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en-GB" dirty="0"/>
              <a:t>Rules based attack </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931350"/>
            <a:ext cx="8113223" cy="4284983"/>
          </a:xfrm>
        </p:spPr>
        <p:txBody>
          <a:bodyPr>
            <a:normAutofit fontScale="85000" lnSpcReduction="20000"/>
          </a:bodyPr>
          <a:lstStyle/>
          <a:p>
            <a:r>
              <a:rPr lang="en-GB" sz="2000" dirty="0"/>
              <a:t>- Combination of the attack and specific namespace </a:t>
            </a:r>
          </a:p>
          <a:p>
            <a:r>
              <a:rPr lang="en-GB" sz="2000" dirty="0"/>
              <a:t>    reducing rules e.g. </a:t>
            </a:r>
            <a:r>
              <a:rPr lang="en-GB" sz="2000" dirty="0">
                <a:solidFill>
                  <a:schemeClr val="accent1">
                    <a:lumMod val="75000"/>
                  </a:schemeClr>
                </a:solidFill>
              </a:rPr>
              <a:t>“</a:t>
            </a:r>
            <a:r>
              <a:rPr lang="en-GB" sz="2000" dirty="0" err="1">
                <a:solidFill>
                  <a:schemeClr val="accent1">
                    <a:lumMod val="75000"/>
                  </a:schemeClr>
                </a:solidFill>
              </a:rPr>
              <a:t>sa</a:t>
            </a:r>
            <a:r>
              <a:rPr lang="en-GB" sz="2000" dirty="0">
                <a:solidFill>
                  <a:schemeClr val="accent1">
                    <a:lumMod val="75000"/>
                  </a:schemeClr>
                </a:solidFill>
              </a:rPr>
              <a:t>@” </a:t>
            </a:r>
            <a:r>
              <a:rPr lang="en-GB" sz="2000" dirty="0"/>
              <a:t>replace “a” with “@”</a:t>
            </a:r>
            <a:br>
              <a:rPr lang="en-GB" sz="2000" dirty="0"/>
            </a:br>
            <a:r>
              <a:rPr lang="en-GB" sz="2000" dirty="0"/>
              <a:t>    password -&gt; </a:t>
            </a:r>
            <a:r>
              <a:rPr lang="en-GB" sz="2000" dirty="0" err="1"/>
              <a:t>p@ssword</a:t>
            </a:r>
            <a:br>
              <a:rPr lang="en-GB" sz="2000" dirty="0"/>
            </a:br>
            <a:endParaRPr lang="en-GB" sz="2000" dirty="0"/>
          </a:p>
          <a:p>
            <a:r>
              <a:rPr kumimoji="0" lang="en-GB" altLang="en-US" sz="2000" b="0" i="0" u="none" strike="noStrike" cap="none" normalizeH="0" baseline="0" dirty="0">
                <a:ln>
                  <a:noFill/>
                </a:ln>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0 </a:t>
            </a:r>
            <a:r>
              <a:rPr kumimoji="0" lang="en-US" altLang="en-US" sz="2000" b="0" i="0" u="none" strike="noStrike" cap="none" normalizeH="0" baseline="0" dirty="0">
                <a:ln>
                  <a:noFill/>
                </a:ln>
                <a:solidFill>
                  <a:srgbClr val="A4B1CD"/>
                </a:solidFill>
                <a:effectLst/>
                <a:latin typeface="Manrope" panose="020B0604020202020204" charset="0"/>
              </a:rPr>
              <a:t>-m </a:t>
            </a:r>
            <a:r>
              <a:rPr kumimoji="0" lang="en-US" altLang="en-US" sz="2000" b="0" i="0" u="none" strike="noStrike" cap="none" normalizeH="0" baseline="0" dirty="0">
                <a:ln>
                  <a:noFill/>
                </a:ln>
                <a:solidFill>
                  <a:srgbClr val="FFAF00"/>
                </a:solidFill>
                <a:effectLst/>
                <a:latin typeface="Manrope" panose="020B0604020202020204" charset="0"/>
              </a:rPr>
              <a:t>&lt;code&gt;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&lt;hash&gt; </a:t>
            </a:r>
            <a:r>
              <a:rPr kumimoji="0" lang="en-US" altLang="en-US" sz="2000" b="0" i="0" u="none" strike="noStrike" cap="none" normalizeH="0" baseline="0" dirty="0">
                <a:ln>
                  <a:noFill/>
                </a:ln>
                <a:solidFill>
                  <a:srgbClr val="FF0000"/>
                </a:solidFill>
                <a:effectLst/>
                <a:latin typeface="Manrope" panose="020B0604020202020204" charset="0"/>
              </a:rPr>
              <a:t>&lt;</a:t>
            </a:r>
            <a:r>
              <a:rPr kumimoji="0" lang="en-US" altLang="en-US" sz="2000" b="0" i="0" u="none" strike="noStrike" cap="none" normalizeH="0" baseline="0" dirty="0" err="1">
                <a:ln>
                  <a:noFill/>
                </a:ln>
                <a:solidFill>
                  <a:srgbClr val="FF0000"/>
                </a:solidFill>
                <a:effectLst/>
                <a:latin typeface="Manrope" panose="020B0604020202020204" charset="0"/>
              </a:rPr>
              <a:t>dict</a:t>
            </a:r>
            <a:r>
              <a:rPr kumimoji="0" lang="en-US" altLang="en-US" sz="2000" b="0" i="0" u="none" strike="noStrike" cap="none" normalizeH="0" baseline="0" dirty="0">
                <a:ln>
                  <a:noFill/>
                </a:ln>
                <a:solidFill>
                  <a:srgbClr val="FF0000"/>
                </a:solidFill>
                <a:effectLst/>
                <a:latin typeface="Manrope" panose="020B0604020202020204" charset="0"/>
              </a:rPr>
              <a:t>&gt;  -r &lt;rule&gt;{-r &lt;rule&gt;}</a:t>
            </a:r>
            <a:endParaRPr kumimoji="0" lang="en-US" altLang="en-US" sz="4400" b="0" i="0" u="none" strike="noStrike" cap="none" normalizeH="0" baseline="0" dirty="0">
              <a:ln>
                <a:noFill/>
              </a:ln>
              <a:solidFill>
                <a:srgbClr val="FF0000"/>
              </a:solidFill>
              <a:effectLst/>
              <a:latin typeface="Manrope" panose="020B0604020202020204" charset="0"/>
            </a:endParaRPr>
          </a:p>
          <a:p>
            <a:r>
              <a:rPr kumimoji="0" lang="en-US" altLang="en-US" sz="2000" b="0" i="0" u="none" strike="noStrike" cap="none" normalizeH="0" baseline="0" dirty="0">
                <a:ln>
                  <a:noFill/>
                </a:ln>
                <a:solidFill>
                  <a:srgbClr val="F2C0C0"/>
                </a:solidFill>
                <a:effectLst/>
                <a:latin typeface="Manrope" panose="020B0604020202020204" charset="0"/>
              </a:rPr>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-a 1 </a:t>
            </a:r>
            <a:r>
              <a:rPr kumimoji="0" lang="en-US" altLang="en-US" sz="2000" b="0" i="0" u="none" strike="noStrike" cap="none" normalizeH="0" baseline="0" dirty="0">
                <a:ln>
                  <a:noFill/>
                </a:ln>
                <a:solidFill>
                  <a:srgbClr val="A4B1CD"/>
                </a:solidFill>
                <a:effectLst/>
                <a:latin typeface="Manrope" panose="020B0604020202020204" charset="0"/>
              </a:rPr>
              <a:t>-m </a:t>
            </a:r>
            <a:r>
              <a:rPr lang="en-US" altLang="en-US" sz="2000" dirty="0">
                <a:solidFill>
                  <a:srgbClr val="FFAF00"/>
                </a:solidFill>
                <a:latin typeface="Manrope" panose="020B0604020202020204" charset="0"/>
              </a:rPr>
              <a:t>0</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0070C0"/>
                </a:solidFill>
                <a:effectLst/>
                <a:latin typeface="Manrope" panose="020B0604020202020204" charset="0"/>
              </a:rPr>
              <a:t>hash.txt </a:t>
            </a:r>
            <a:r>
              <a:rPr kumimoji="0" lang="en-US" altLang="en-US" sz="2000" b="0" i="0" u="none" strike="noStrike" cap="none" normalizeH="0" baseline="0" dirty="0">
                <a:ln>
                  <a:noFill/>
                </a:ln>
                <a:solidFill>
                  <a:srgbClr val="FF0000"/>
                </a:solidFill>
                <a:effectLst/>
                <a:latin typeface="Manrope" panose="020B0604020202020204" charset="0"/>
              </a:rPr>
              <a:t>rockyou.txt –r rule.txt</a:t>
            </a:r>
            <a:endParaRPr lang="en-US" altLang="en-US" sz="2000" dirty="0">
              <a:solidFill>
                <a:schemeClr val="accent1"/>
              </a:solidFill>
              <a:latin typeface="Manrope" panose="020B0604020202020204" charset="0"/>
            </a:endParaRPr>
          </a:p>
          <a:p>
            <a:br>
              <a:rPr lang="en-GB" sz="2000" dirty="0"/>
            </a:br>
            <a:r>
              <a:rPr lang="en-GB" sz="2000" dirty="0"/>
              <a:t>[</a:t>
            </a:r>
            <a:r>
              <a:rPr lang="en-GB" sz="2000" dirty="0">
                <a:hlinkClick r:id="rId2"/>
              </a:rPr>
              <a:t>List of rules</a:t>
            </a:r>
            <a:r>
              <a:rPr lang="en-GB" sz="2000" dirty="0"/>
              <a:t>]</a:t>
            </a:r>
          </a:p>
          <a:p>
            <a:endParaRPr lang="en-GB" sz="2000" dirty="0"/>
          </a:p>
          <a:p>
            <a:r>
              <a:rPr lang="en-GB" sz="2000" dirty="0" err="1"/>
              <a:t>Debuging</a:t>
            </a:r>
            <a:r>
              <a:rPr lang="en-GB" sz="2000" dirty="0"/>
              <a:t> rules:</a:t>
            </a:r>
          </a:p>
          <a:p>
            <a:r>
              <a:rPr lang="en-GB" sz="2000" dirty="0"/>
              <a:t>&gt; </a:t>
            </a:r>
            <a:r>
              <a:rPr kumimoji="0" lang="en-US" altLang="en-US" sz="2000" b="0" i="0" u="none" strike="noStrike" cap="none" normalizeH="0" baseline="0" dirty="0" err="1">
                <a:ln>
                  <a:noFill/>
                </a:ln>
                <a:solidFill>
                  <a:srgbClr val="F2C0C0"/>
                </a:solidFill>
                <a:effectLst/>
                <a:latin typeface="Manrope" panose="020B0604020202020204" charset="0"/>
              </a:rPr>
              <a:t>hashcat</a:t>
            </a:r>
            <a:r>
              <a:rPr kumimoji="0" lang="en-US" altLang="en-US" sz="2000" b="0" i="0" u="none" strike="noStrike" cap="none" normalizeH="0" baseline="0" dirty="0">
                <a:ln>
                  <a:noFill/>
                </a:ln>
                <a:solidFill>
                  <a:srgbClr val="A4B1CD"/>
                </a:solidFill>
                <a:effectLst/>
                <a:latin typeface="Manrope" panose="020B0604020202020204" charset="0"/>
              </a:rPr>
              <a:t> </a:t>
            </a:r>
            <a:r>
              <a:rPr kumimoji="0" lang="en-US" altLang="en-US" sz="2000" b="0" i="0" u="none" strike="noStrike" cap="none" normalizeH="0" baseline="0" dirty="0">
                <a:ln>
                  <a:noFill/>
                </a:ln>
                <a:solidFill>
                  <a:srgbClr val="FF0000"/>
                </a:solidFill>
                <a:effectLst/>
                <a:latin typeface="Manrope" panose="020B0604020202020204" charset="0"/>
              </a:rPr>
              <a:t>–r &lt;rule&gt; &lt;</a:t>
            </a:r>
            <a:r>
              <a:rPr kumimoji="0" lang="en-US" altLang="en-US" sz="2000" b="0" i="0" u="none" strike="noStrike" cap="none" normalizeH="0" baseline="0" dirty="0" err="1">
                <a:ln>
                  <a:noFill/>
                </a:ln>
                <a:solidFill>
                  <a:srgbClr val="FF0000"/>
                </a:solidFill>
                <a:effectLst/>
                <a:latin typeface="Manrope" panose="020B0604020202020204" charset="0"/>
              </a:rPr>
              <a:t>dict</a:t>
            </a:r>
            <a:r>
              <a:rPr kumimoji="0" lang="en-US" altLang="en-US" sz="2000" b="0" i="0" u="none" strike="noStrike" cap="none" normalizeH="0" baseline="0" dirty="0">
                <a:ln>
                  <a:noFill/>
                </a:ln>
                <a:solidFill>
                  <a:srgbClr val="FF0000"/>
                </a:solidFill>
                <a:effectLst/>
                <a:latin typeface="Manrope" panose="020B0604020202020204" charset="0"/>
              </a:rPr>
              <a:t>&gt; --</a:t>
            </a:r>
            <a:r>
              <a:rPr kumimoji="0" lang="en-US" altLang="en-US" sz="2000" b="0" i="0" u="none" strike="noStrike" cap="none" normalizeH="0" baseline="0" dirty="0" err="1">
                <a:ln>
                  <a:noFill/>
                </a:ln>
                <a:solidFill>
                  <a:srgbClr val="FF0000"/>
                </a:solidFill>
                <a:effectLst/>
                <a:latin typeface="Manrope" panose="020B0604020202020204" charset="0"/>
              </a:rPr>
              <a:t>stdout</a:t>
            </a:r>
            <a:endParaRPr lang="en-US" altLang="en-US" sz="2000" dirty="0">
              <a:solidFill>
                <a:schemeClr val="accent1"/>
              </a:solidFill>
              <a:latin typeface="Manrope" panose="020B0604020202020204" charset="0"/>
            </a:endParaRPr>
          </a:p>
          <a:p>
            <a:br>
              <a:rPr lang="en-GB" sz="2000" dirty="0"/>
            </a:br>
            <a:endParaRPr lang="en-GB" sz="2000" dirty="0"/>
          </a:p>
          <a:p>
            <a:br>
              <a:rPr lang="en-GB" sz="2000" dirty="0"/>
            </a:br>
            <a:endParaRPr lang="en-GB" sz="2000"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Subtitle 10">
            <a:extLst>
              <a:ext uri="{FF2B5EF4-FFF2-40B4-BE49-F238E27FC236}">
                <a16:creationId xmlns:a16="http://schemas.microsoft.com/office/drawing/2014/main" id="{B00E0F3E-AC66-7C2B-DC41-076262DF25CE}"/>
              </a:ext>
            </a:extLst>
          </p:cNvPr>
          <p:cNvSpPr>
            <a:spLocks noGrp="1"/>
          </p:cNvSpPr>
          <p:nvPr>
            <p:ph type="subTitle" idx="1"/>
          </p:nvPr>
        </p:nvSpPr>
        <p:spPr>
          <a:xfrm>
            <a:off x="578488" y="1251686"/>
            <a:ext cx="11342050" cy="581852"/>
          </a:xfrm>
        </p:spPr>
        <p:txBody>
          <a:bodyPr/>
          <a:lstStyle/>
          <a:p>
            <a:r>
              <a:rPr lang="en-GB" dirty="0"/>
              <a:t>Hash and Order…</a:t>
            </a:r>
          </a:p>
          <a:p>
            <a:endParaRPr lang="en-GB" dirty="0"/>
          </a:p>
        </p:txBody>
      </p:sp>
      <p:sp>
        <p:nvSpPr>
          <p:cNvPr id="12" name="Rectangle 2">
            <a:extLst>
              <a:ext uri="{FF2B5EF4-FFF2-40B4-BE49-F238E27FC236}">
                <a16:creationId xmlns:a16="http://schemas.microsoft.com/office/drawing/2014/main" id="{2FC903A2-3C77-5FCB-428D-DD350E82D8F1}"/>
              </a:ext>
            </a:extLst>
          </p:cNvPr>
          <p:cNvSpPr>
            <a:spLocks noChangeArrowheads="1"/>
          </p:cNvSpPr>
          <p:nvPr/>
        </p:nvSpPr>
        <p:spPr bwMode="auto">
          <a:xfrm>
            <a:off x="0" y="90100"/>
            <a:ext cx="65" cy="276999"/>
          </a:xfrm>
          <a:prstGeom prst="rect">
            <a:avLst/>
          </a:prstGeom>
          <a:solidFill>
            <a:srgbClr val="141D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descr="A cat sitting in a judge's chair&#10;&#10;Description automatically generated">
            <a:extLst>
              <a:ext uri="{FF2B5EF4-FFF2-40B4-BE49-F238E27FC236}">
                <a16:creationId xmlns:a16="http://schemas.microsoft.com/office/drawing/2014/main" id="{C178B5BF-0BE4-B1B6-FB12-0BC5B881E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018" y="1542612"/>
            <a:ext cx="3297964" cy="3297964"/>
          </a:xfrm>
          <a:prstGeom prst="rect">
            <a:avLst/>
          </a:prstGeom>
          <a:effectLst>
            <a:softEdge rad="38100"/>
          </a:effectLst>
        </p:spPr>
      </p:pic>
    </p:spTree>
    <p:extLst>
      <p:ext uri="{BB962C8B-B14F-4D97-AF65-F5344CB8AC3E}">
        <p14:creationId xmlns:p14="http://schemas.microsoft.com/office/powerpoint/2010/main" val="101695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19E5891E-1547-462C-94FE-D397A7203DDB}"/>
              </a:ext>
            </a:extLst>
          </p:cNvPr>
          <p:cNvSpPr>
            <a:spLocks noGrp="1"/>
          </p:cNvSpPr>
          <p:nvPr>
            <p:ph type="sldNum" sz="quarter" idx="4"/>
          </p:nvPr>
        </p:nvSpPr>
        <p:spPr>
          <a:xfrm>
            <a:off x="9240253" y="6552727"/>
            <a:ext cx="2743200" cy="226714"/>
          </a:xfrm>
        </p:spPr>
        <p:txBody>
          <a:bodyPr/>
          <a:lstStyle/>
          <a:p>
            <a:fld id="{FB0F4FCB-A591-4465-A1B3-C0C4A4E8481B}" type="slidenum">
              <a:rPr lang="en-US" smtClean="0"/>
              <a:pPr/>
              <a:t>3</a:t>
            </a:fld>
            <a:endParaRPr lang="en-US" dirty="0"/>
          </a:p>
        </p:txBody>
      </p:sp>
      <p:sp>
        <p:nvSpPr>
          <p:cNvPr id="17" name="Title 16">
            <a:extLst>
              <a:ext uri="{FF2B5EF4-FFF2-40B4-BE49-F238E27FC236}">
                <a16:creationId xmlns:a16="http://schemas.microsoft.com/office/drawing/2014/main" id="{40A29588-9F71-A831-2BA8-13E95FBB1C5A}"/>
              </a:ext>
            </a:extLst>
          </p:cNvPr>
          <p:cNvSpPr>
            <a:spLocks noGrp="1"/>
          </p:cNvSpPr>
          <p:nvPr>
            <p:ph type="ctrTitle"/>
          </p:nvPr>
        </p:nvSpPr>
        <p:spPr/>
        <p:txBody>
          <a:bodyPr/>
          <a:lstStyle/>
          <a:p>
            <a:r>
              <a:rPr lang="en-GB" dirty="0"/>
              <a:t>Hashcat</a:t>
            </a:r>
          </a:p>
        </p:txBody>
      </p:sp>
      <p:sp>
        <p:nvSpPr>
          <p:cNvPr id="19" name="Text Placeholder 18">
            <a:extLst>
              <a:ext uri="{FF2B5EF4-FFF2-40B4-BE49-F238E27FC236}">
                <a16:creationId xmlns:a16="http://schemas.microsoft.com/office/drawing/2014/main" id="{06CF2273-03E1-C8EE-565E-783EB8D33A07}"/>
              </a:ext>
            </a:extLst>
          </p:cNvPr>
          <p:cNvSpPr>
            <a:spLocks noGrp="1"/>
          </p:cNvSpPr>
          <p:nvPr>
            <p:ph type="body" sz="quarter" idx="10"/>
          </p:nvPr>
        </p:nvSpPr>
        <p:spPr>
          <a:xfrm>
            <a:off x="577850" y="1392965"/>
            <a:ext cx="11342688" cy="4823368"/>
          </a:xfrm>
        </p:spPr>
        <p:txBody>
          <a:bodyPr/>
          <a:lstStyle/>
          <a:p>
            <a:r>
              <a:rPr lang="en-GB" dirty="0"/>
              <a:t>- Free and Open Source Software</a:t>
            </a:r>
          </a:p>
          <a:p>
            <a:r>
              <a:rPr lang="en-GB" dirty="0"/>
              <a:t>- Support </a:t>
            </a:r>
            <a:r>
              <a:rPr lang="en-GB" b="1" dirty="0"/>
              <a:t>CPU</a:t>
            </a:r>
            <a:r>
              <a:rPr lang="en-GB" dirty="0"/>
              <a:t> and </a:t>
            </a:r>
            <a:r>
              <a:rPr lang="en-GB" b="1" dirty="0"/>
              <a:t>GPU</a:t>
            </a:r>
          </a:p>
          <a:p>
            <a:r>
              <a:rPr lang="en-GB" dirty="0"/>
              <a:t>- Cross-platform: Win, Linux, macOS</a:t>
            </a:r>
          </a:p>
          <a:p>
            <a:r>
              <a:rPr lang="en-GB" dirty="0"/>
              <a:t>- 350+ hash-types supported</a:t>
            </a:r>
          </a:p>
          <a:p>
            <a:r>
              <a:rPr lang="en-GB" dirty="0"/>
              <a:t>- a variety of attack methods</a:t>
            </a:r>
          </a:p>
          <a:p>
            <a:r>
              <a:rPr lang="en-GB" dirty="0"/>
              <a:t>- large community </a:t>
            </a:r>
          </a:p>
          <a:p>
            <a:r>
              <a:rPr lang="en-GB" dirty="0"/>
              <a:t>….</a:t>
            </a:r>
          </a:p>
        </p:txBody>
      </p:sp>
      <p:sp>
        <p:nvSpPr>
          <p:cNvPr id="6" name="Zástupný symbol pro datum 5">
            <a:extLst>
              <a:ext uri="{FF2B5EF4-FFF2-40B4-BE49-F238E27FC236}">
                <a16:creationId xmlns:a16="http://schemas.microsoft.com/office/drawing/2014/main" id="{3E06220A-4DE2-4231-AF35-8244C607C220}"/>
              </a:ext>
            </a:extLst>
          </p:cNvPr>
          <p:cNvSpPr>
            <a:spLocks noGrp="1"/>
          </p:cNvSpPr>
          <p:nvPr>
            <p:ph type="dt" sz="half" idx="2"/>
          </p:nvPr>
        </p:nvSpPr>
        <p:spPr>
          <a:xfrm>
            <a:off x="360948" y="6558743"/>
            <a:ext cx="2743200" cy="226714"/>
          </a:xfrm>
        </p:spPr>
        <p:txBody>
          <a:bodyPr/>
          <a:lstStyle/>
          <a:p>
            <a:fld id="{BBB25C61-869E-4585-9A85-488B7E92452A}" type="datetime1">
              <a:rPr lang="cs-CZ" smtClean="0"/>
              <a:pPr/>
              <a:t>07.02.2024</a:t>
            </a:fld>
            <a:endParaRPr lang="en-US" dirty="0"/>
          </a:p>
        </p:txBody>
      </p:sp>
      <p:pic>
        <p:nvPicPr>
          <p:cNvPr id="1026" name="Picture 2" descr="I have the aaaaa so I make the rules.">
            <a:extLst>
              <a:ext uri="{FF2B5EF4-FFF2-40B4-BE49-F238E27FC236}">
                <a16:creationId xmlns:a16="http://schemas.microsoft.com/office/drawing/2014/main" id="{F8558651-EE2E-E697-2DBE-0BAB28D0F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0407" y="646438"/>
            <a:ext cx="3367043" cy="57889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D98D596-7E6E-D87F-F43E-5DF5E7178C4C}"/>
              </a:ext>
            </a:extLst>
          </p:cNvPr>
          <p:cNvSpPr txBox="1"/>
          <p:nvPr/>
        </p:nvSpPr>
        <p:spPr>
          <a:xfrm>
            <a:off x="3777155" y="5374917"/>
            <a:ext cx="1761959" cy="369332"/>
          </a:xfrm>
          <a:prstGeom prst="rect">
            <a:avLst/>
          </a:prstGeom>
          <a:noFill/>
        </p:spPr>
        <p:txBody>
          <a:bodyPr wrap="square" rtlCol="0">
            <a:spAutoFit/>
          </a:bodyPr>
          <a:lstStyle/>
          <a:p>
            <a:r>
              <a:rPr lang="en-GB" dirty="0"/>
              <a:t>[</a:t>
            </a:r>
            <a:r>
              <a:rPr lang="en-GB" dirty="0" err="1">
                <a:hlinkClick r:id="rId3"/>
              </a:rPr>
              <a:t>hashcat</a:t>
            </a:r>
            <a:r>
              <a:rPr lang="en-GB" dirty="0">
                <a:hlinkClick r:id="rId3"/>
              </a:rPr>
              <a:t>-utils</a:t>
            </a:r>
            <a:r>
              <a:rPr lang="en-GB" dirty="0"/>
              <a:t>]</a:t>
            </a:r>
          </a:p>
        </p:txBody>
      </p:sp>
      <p:pic>
        <p:nvPicPr>
          <p:cNvPr id="1030" name="Picture 6" descr="Github Logo Vector Art, Icons, and Graphics for Free Download">
            <a:extLst>
              <a:ext uri="{FF2B5EF4-FFF2-40B4-BE49-F238E27FC236}">
                <a16:creationId xmlns:a16="http://schemas.microsoft.com/office/drawing/2014/main" id="{15030AD7-7F6D-2F8B-F67E-B6814A1A14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345" r="5234"/>
          <a:stretch/>
        </p:blipFill>
        <p:spPr bwMode="auto">
          <a:xfrm>
            <a:off x="3167682" y="5170009"/>
            <a:ext cx="612182" cy="7572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Github Logo Vector Art, Icons, and Graphics for Free Download">
            <a:extLst>
              <a:ext uri="{FF2B5EF4-FFF2-40B4-BE49-F238E27FC236}">
                <a16:creationId xmlns:a16="http://schemas.microsoft.com/office/drawing/2014/main" id="{3EF336AA-1520-DD56-2DCA-441AE6ADAE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345" r="5234"/>
          <a:stretch/>
        </p:blipFill>
        <p:spPr bwMode="auto">
          <a:xfrm>
            <a:off x="954482" y="5148645"/>
            <a:ext cx="612182" cy="75723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2DF99E2-2224-02FE-0BCC-AA5807A4D350}"/>
              </a:ext>
            </a:extLst>
          </p:cNvPr>
          <p:cNvSpPr txBox="1"/>
          <p:nvPr/>
        </p:nvSpPr>
        <p:spPr>
          <a:xfrm>
            <a:off x="1662996" y="5363962"/>
            <a:ext cx="1761959" cy="369332"/>
          </a:xfrm>
          <a:prstGeom prst="rect">
            <a:avLst/>
          </a:prstGeom>
          <a:noFill/>
        </p:spPr>
        <p:txBody>
          <a:bodyPr wrap="square" rtlCol="0">
            <a:spAutoFit/>
          </a:bodyPr>
          <a:lstStyle/>
          <a:p>
            <a:r>
              <a:rPr lang="en-GB" dirty="0"/>
              <a:t>[</a:t>
            </a:r>
            <a:r>
              <a:rPr lang="en-GB" dirty="0">
                <a:hlinkClick r:id="rId5"/>
              </a:rPr>
              <a:t>hashcat</a:t>
            </a:r>
            <a:r>
              <a:rPr lang="en-GB" dirty="0"/>
              <a:t>]</a:t>
            </a:r>
          </a:p>
        </p:txBody>
      </p:sp>
      <p:pic>
        <p:nvPicPr>
          <p:cNvPr id="24" name="Picture 2" descr="I have the aaaaa so I make the rules.">
            <a:extLst>
              <a:ext uri="{FF2B5EF4-FFF2-40B4-BE49-F238E27FC236}">
                <a16:creationId xmlns:a16="http://schemas.microsoft.com/office/drawing/2014/main" id="{66B65E1A-97F9-6178-DF83-30F3E05FD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1902" y="5033528"/>
            <a:ext cx="519817" cy="89371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E8A8BEC-014F-331D-9DEF-74CA38FD7BDF}"/>
              </a:ext>
            </a:extLst>
          </p:cNvPr>
          <p:cNvSpPr txBox="1"/>
          <p:nvPr/>
        </p:nvSpPr>
        <p:spPr>
          <a:xfrm>
            <a:off x="6031719" y="5374917"/>
            <a:ext cx="1761959" cy="369332"/>
          </a:xfrm>
          <a:prstGeom prst="rect">
            <a:avLst/>
          </a:prstGeom>
          <a:noFill/>
        </p:spPr>
        <p:txBody>
          <a:bodyPr wrap="square" rtlCol="0">
            <a:spAutoFit/>
          </a:bodyPr>
          <a:lstStyle/>
          <a:p>
            <a:r>
              <a:rPr lang="en-GB" dirty="0"/>
              <a:t>[</a:t>
            </a:r>
            <a:r>
              <a:rPr lang="en-GB" dirty="0">
                <a:hlinkClick r:id="rId6"/>
              </a:rPr>
              <a:t>hashcat.net</a:t>
            </a:r>
            <a:r>
              <a:rPr lang="en-GB" dirty="0"/>
              <a:t>]</a:t>
            </a:r>
          </a:p>
        </p:txBody>
      </p:sp>
    </p:spTree>
    <p:extLst>
      <p:ext uri="{BB962C8B-B14F-4D97-AF65-F5344CB8AC3E}">
        <p14:creationId xmlns:p14="http://schemas.microsoft.com/office/powerpoint/2010/main" val="2221434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číslo snímku 1">
            <a:extLst>
              <a:ext uri="{FF2B5EF4-FFF2-40B4-BE49-F238E27FC236}">
                <a16:creationId xmlns:a16="http://schemas.microsoft.com/office/drawing/2014/main" id="{19E5891E-1547-462C-94FE-D397A7203DDB}"/>
              </a:ext>
            </a:extLst>
          </p:cNvPr>
          <p:cNvSpPr>
            <a:spLocks noGrp="1"/>
          </p:cNvSpPr>
          <p:nvPr>
            <p:ph type="sldNum" sz="quarter" idx="4"/>
          </p:nvPr>
        </p:nvSpPr>
        <p:spPr/>
        <p:txBody>
          <a:bodyPr/>
          <a:lstStyle/>
          <a:p>
            <a:fld id="{FB0F4FCB-A591-4465-A1B3-C0C4A4E8481B}" type="slidenum">
              <a:rPr lang="en-US" smtClean="0"/>
              <a:pPr/>
              <a:t>4</a:t>
            </a:fld>
            <a:endParaRPr lang="en-US" dirty="0"/>
          </a:p>
        </p:txBody>
      </p:sp>
      <p:sp>
        <p:nvSpPr>
          <p:cNvPr id="17" name="Title 16">
            <a:extLst>
              <a:ext uri="{FF2B5EF4-FFF2-40B4-BE49-F238E27FC236}">
                <a16:creationId xmlns:a16="http://schemas.microsoft.com/office/drawing/2014/main" id="{40A29588-9F71-A831-2BA8-13E95FBB1C5A}"/>
              </a:ext>
            </a:extLst>
          </p:cNvPr>
          <p:cNvSpPr>
            <a:spLocks noGrp="1"/>
          </p:cNvSpPr>
          <p:nvPr>
            <p:ph type="ctrTitle"/>
          </p:nvPr>
        </p:nvSpPr>
        <p:spPr/>
        <p:txBody>
          <a:bodyPr/>
          <a:lstStyle/>
          <a:p>
            <a:r>
              <a:rPr lang="en-GB" dirty="0"/>
              <a:t>Hashcat alternatives</a:t>
            </a:r>
          </a:p>
        </p:txBody>
      </p:sp>
      <p:sp>
        <p:nvSpPr>
          <p:cNvPr id="7" name="Text Placeholder 6">
            <a:extLst>
              <a:ext uri="{FF2B5EF4-FFF2-40B4-BE49-F238E27FC236}">
                <a16:creationId xmlns:a16="http://schemas.microsoft.com/office/drawing/2014/main" id="{F9C25B8D-F6E0-51B8-E13E-8CD44C330A17}"/>
              </a:ext>
            </a:extLst>
          </p:cNvPr>
          <p:cNvSpPr>
            <a:spLocks noGrp="1"/>
          </p:cNvSpPr>
          <p:nvPr>
            <p:ph type="body" sz="quarter" idx="10"/>
          </p:nvPr>
        </p:nvSpPr>
        <p:spPr>
          <a:xfrm>
            <a:off x="577850" y="1427149"/>
            <a:ext cx="11342688" cy="4789184"/>
          </a:xfrm>
        </p:spPr>
        <p:txBody>
          <a:bodyPr/>
          <a:lstStyle/>
          <a:p>
            <a:endParaRPr lang="en-GB" dirty="0"/>
          </a:p>
          <a:p>
            <a:r>
              <a:rPr lang="en-GB" dirty="0"/>
              <a:t>- FOSS</a:t>
            </a:r>
          </a:p>
          <a:p>
            <a:endParaRPr lang="en-GB" dirty="0"/>
          </a:p>
          <a:p>
            <a:endParaRPr lang="en-GB" dirty="0"/>
          </a:p>
          <a:p>
            <a:r>
              <a:rPr lang="en-GB" dirty="0"/>
              <a:t>- Freeware</a:t>
            </a:r>
          </a:p>
        </p:txBody>
      </p:sp>
      <p:sp>
        <p:nvSpPr>
          <p:cNvPr id="6" name="Zástupný symbol pro datum 5">
            <a:extLst>
              <a:ext uri="{FF2B5EF4-FFF2-40B4-BE49-F238E27FC236}">
                <a16:creationId xmlns:a16="http://schemas.microsoft.com/office/drawing/2014/main" id="{3E06220A-4DE2-4231-AF35-8244C607C220}"/>
              </a:ext>
            </a:extLst>
          </p:cNvPr>
          <p:cNvSpPr>
            <a:spLocks noGrp="1"/>
          </p:cNvSpPr>
          <p:nvPr>
            <p:ph type="dt" sz="half" idx="2"/>
          </p:nvPr>
        </p:nvSpPr>
        <p:spPr/>
        <p:txBody>
          <a:bodyPr/>
          <a:lstStyle/>
          <a:p>
            <a:fld id="{BBB25C61-869E-4585-9A85-488B7E92452A}" type="datetime1">
              <a:rPr lang="cs-CZ" smtClean="0"/>
              <a:pPr/>
              <a:t>07.02.2024</a:t>
            </a:fld>
            <a:endParaRPr lang="en-US" dirty="0"/>
          </a:p>
        </p:txBody>
      </p:sp>
      <p:sp>
        <p:nvSpPr>
          <p:cNvPr id="20" name="TextBox 19">
            <a:extLst>
              <a:ext uri="{FF2B5EF4-FFF2-40B4-BE49-F238E27FC236}">
                <a16:creationId xmlns:a16="http://schemas.microsoft.com/office/drawing/2014/main" id="{8F516489-36DF-32A8-662F-50247ECDE2E1}"/>
              </a:ext>
            </a:extLst>
          </p:cNvPr>
          <p:cNvSpPr txBox="1"/>
          <p:nvPr/>
        </p:nvSpPr>
        <p:spPr>
          <a:xfrm>
            <a:off x="577850" y="262001"/>
            <a:ext cx="920745" cy="276999"/>
          </a:xfrm>
          <a:prstGeom prst="rect">
            <a:avLst/>
          </a:prstGeom>
          <a:solidFill>
            <a:schemeClr val="bg1"/>
          </a:solidFill>
        </p:spPr>
        <p:txBody>
          <a:bodyPr wrap="square" rtlCol="0">
            <a:spAutoFit/>
          </a:bodyPr>
          <a:lstStyle/>
          <a:p>
            <a:r>
              <a:rPr lang="en-GB" sz="1200" b="1" dirty="0">
                <a:solidFill>
                  <a:schemeClr val="accent4"/>
                </a:solidFill>
              </a:rPr>
              <a:t>HASHCAT</a:t>
            </a:r>
          </a:p>
        </p:txBody>
      </p:sp>
      <p:pic>
        <p:nvPicPr>
          <p:cNvPr id="3076" name="Picture 4" descr="John The Ripper! | by Geeky much! | Cryptography101 | Medium">
            <a:hlinkClick r:id="rId2"/>
            <a:extLst>
              <a:ext uri="{FF2B5EF4-FFF2-40B4-BE49-F238E27FC236}">
                <a16:creationId xmlns:a16="http://schemas.microsoft.com/office/drawing/2014/main" id="{72757015-CD12-7ED5-0E4B-A9CA1BF110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082" y="1579220"/>
            <a:ext cx="1042221" cy="9460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BED7721-A412-F6BE-B95A-7ED986174918}"/>
              </a:ext>
            </a:extLst>
          </p:cNvPr>
          <p:cNvSpPr txBox="1"/>
          <p:nvPr/>
        </p:nvSpPr>
        <p:spPr>
          <a:xfrm>
            <a:off x="3048712" y="3246470"/>
            <a:ext cx="6097424" cy="369332"/>
          </a:xfrm>
          <a:prstGeom prst="rect">
            <a:avLst/>
          </a:prstGeom>
          <a:noFill/>
        </p:spPr>
        <p:txBody>
          <a:bodyPr wrap="square">
            <a:spAutoFit/>
          </a:bodyPr>
          <a:lstStyle/>
          <a:p>
            <a:r>
              <a:rPr lang="en-GB" dirty="0"/>
              <a:t>https://www.techjockey.com/blog/best-password-cracker-tools</a:t>
            </a:r>
          </a:p>
        </p:txBody>
      </p:sp>
    </p:spTree>
    <p:extLst>
      <p:ext uri="{BB962C8B-B14F-4D97-AF65-F5344CB8AC3E}">
        <p14:creationId xmlns:p14="http://schemas.microsoft.com/office/powerpoint/2010/main" val="13901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5</a:t>
            </a:fld>
            <a:endParaRPr lang="en-US" dirty="0"/>
          </a:p>
        </p:txBody>
      </p:sp>
      <p:sp>
        <p:nvSpPr>
          <p:cNvPr id="3" name="Title 2">
            <a:extLst>
              <a:ext uri="{FF2B5EF4-FFF2-40B4-BE49-F238E27FC236}">
                <a16:creationId xmlns:a16="http://schemas.microsoft.com/office/drawing/2014/main" id="{1947C545-D8C6-AA93-1E6C-F4772373C389}"/>
              </a:ext>
            </a:extLst>
          </p:cNvPr>
          <p:cNvSpPr>
            <a:spLocks noGrp="1"/>
          </p:cNvSpPr>
          <p:nvPr>
            <p:ph type="ctrTitle"/>
          </p:nvPr>
        </p:nvSpPr>
        <p:spPr/>
        <p:txBody>
          <a:bodyPr/>
          <a:lstStyle/>
          <a:p>
            <a:r>
              <a:rPr lang="en-GB" dirty="0"/>
              <a:t>Terminology</a:t>
            </a:r>
          </a:p>
        </p:txBody>
      </p:sp>
      <p:sp>
        <p:nvSpPr>
          <p:cNvPr id="4" name="Subtitle 3">
            <a:extLst>
              <a:ext uri="{FF2B5EF4-FFF2-40B4-BE49-F238E27FC236}">
                <a16:creationId xmlns:a16="http://schemas.microsoft.com/office/drawing/2014/main" id="{4635B6F2-EA24-181D-E274-8AAD9AB53CC2}"/>
              </a:ext>
            </a:extLst>
          </p:cNvPr>
          <p:cNvSpPr>
            <a:spLocks noGrp="1"/>
          </p:cNvSpPr>
          <p:nvPr>
            <p:ph type="subTitle" idx="1"/>
          </p:nvPr>
        </p:nvSpPr>
        <p:spPr/>
        <p:txBody>
          <a:bodyPr/>
          <a:lstStyle/>
          <a:p>
            <a:r>
              <a:rPr lang="en-GB" dirty="0"/>
              <a:t>Hashing vs. Encryption</a:t>
            </a:r>
          </a:p>
        </p:txBody>
      </p:sp>
      <p:sp>
        <p:nvSpPr>
          <p:cNvPr id="5" name="Text Placeholder 4">
            <a:extLst>
              <a:ext uri="{FF2B5EF4-FFF2-40B4-BE49-F238E27FC236}">
                <a16:creationId xmlns:a16="http://schemas.microsoft.com/office/drawing/2014/main" id="{E6939A5F-8C33-3CCA-595C-C6A1D0381086}"/>
              </a:ext>
            </a:extLst>
          </p:cNvPr>
          <p:cNvSpPr>
            <a:spLocks noGrp="1"/>
          </p:cNvSpPr>
          <p:nvPr>
            <p:ph type="body" sz="quarter" idx="10"/>
          </p:nvPr>
        </p:nvSpPr>
        <p:spPr>
          <a:xfrm>
            <a:off x="577850" y="1996757"/>
            <a:ext cx="11342688" cy="1549748"/>
          </a:xfrm>
        </p:spPr>
        <p:txBody>
          <a:bodyPr>
            <a:normAutofit/>
          </a:bodyPr>
          <a:lstStyle/>
          <a:p>
            <a:r>
              <a:rPr lang="en-GB" b="1" dirty="0"/>
              <a:t>Hashing&gt;</a:t>
            </a:r>
            <a:br>
              <a:rPr lang="en-GB" b="1" dirty="0"/>
            </a:br>
            <a:r>
              <a:rPr lang="en-GB" dirty="0"/>
              <a:t>- one-way process, converts input data of any size into a fixed-size string</a:t>
            </a:r>
          </a:p>
          <a:p>
            <a:r>
              <a:rPr lang="en-GB" dirty="0"/>
              <a:t>- no way of reconstructing the original plaintext from a hash</a:t>
            </a:r>
            <a:br>
              <a:rPr lang="en-GB" dirty="0"/>
            </a:br>
            <a:r>
              <a:rPr lang="en-GB" dirty="0"/>
              <a:t>- usage&gt; file integrity (checksum), password storage </a:t>
            </a:r>
            <a:endParaRPr lang="en-GB" b="1"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7" name="AutoShape 2" descr="Generated by DALL·E">
            <a:extLst>
              <a:ext uri="{FF2B5EF4-FFF2-40B4-BE49-F238E27FC236}">
                <a16:creationId xmlns:a16="http://schemas.microsoft.com/office/drawing/2014/main" id="{349CFCEF-3471-3BBF-A54A-A4DA3A27655B}"/>
              </a:ext>
            </a:extLst>
          </p:cNvPr>
          <p:cNvSpPr>
            <a:spLocks noChangeAspect="1" noChangeArrowheads="1"/>
          </p:cNvSpPr>
          <p:nvPr/>
        </p:nvSpPr>
        <p:spPr bwMode="auto">
          <a:xfrm>
            <a:off x="5977783" y="4238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TextBox 11">
            <a:extLst>
              <a:ext uri="{FF2B5EF4-FFF2-40B4-BE49-F238E27FC236}">
                <a16:creationId xmlns:a16="http://schemas.microsoft.com/office/drawing/2014/main" id="{445AF5F3-1CA4-781E-CD68-1BDB95635A10}"/>
              </a:ext>
            </a:extLst>
          </p:cNvPr>
          <p:cNvSpPr txBox="1"/>
          <p:nvPr/>
        </p:nvSpPr>
        <p:spPr>
          <a:xfrm>
            <a:off x="743483" y="5068882"/>
            <a:ext cx="10904850" cy="923330"/>
          </a:xfrm>
          <a:prstGeom prst="rect">
            <a:avLst/>
          </a:prstGeom>
          <a:solidFill>
            <a:schemeClr val="bg1">
              <a:lumMod val="95000"/>
              <a:lumOff val="5000"/>
            </a:schemeClr>
          </a:solidFill>
        </p:spPr>
        <p:txBody>
          <a:bodyPr wrap="square">
            <a:spAutoFit/>
          </a:bodyPr>
          <a:lstStyle/>
          <a:p>
            <a:r>
              <a:rPr lang="en-GB" dirty="0"/>
              <a:t>lorem ipsum 				-&gt;  0956d2fbd5d5c29844a4d21ed2f76e0c	(32)</a:t>
            </a:r>
          </a:p>
          <a:p>
            <a:r>
              <a:rPr lang="da-DK" dirty="0">
                <a:latin typeface="Trebuchet MS" panose="020B0603020202020204" pitchFamily="34" charset="0"/>
              </a:rPr>
              <a:t>l</a:t>
            </a:r>
            <a:r>
              <a:rPr lang="da-DK" b="0" i="0" dirty="0">
                <a:effectLst/>
                <a:latin typeface="Trebuchet MS" panose="020B0603020202020204" pitchFamily="34" charset="0"/>
              </a:rPr>
              <a:t>orem ipsum dolor sit amet		-&gt; a80c055500f50f5bfd26bc238c9458ab	(32)</a:t>
            </a:r>
          </a:p>
          <a:p>
            <a:r>
              <a:rPr lang="en-GB" b="0" i="0" dirty="0">
                <a:effectLst/>
                <a:latin typeface="Trebuchet MS" panose="020B0603020202020204" pitchFamily="34" charset="0"/>
              </a:rPr>
              <a:t>Lorem ipsum </a:t>
            </a:r>
            <a:r>
              <a:rPr lang="en-GB" b="0" i="0" dirty="0" err="1">
                <a:effectLst/>
                <a:latin typeface="Trebuchet MS" panose="020B0603020202020204" pitchFamily="34" charset="0"/>
              </a:rPr>
              <a:t>dolor</a:t>
            </a:r>
            <a:r>
              <a:rPr lang="en-GB" b="0" i="0" dirty="0">
                <a:effectLst/>
                <a:latin typeface="Trebuchet MS" panose="020B0603020202020204" pitchFamily="34" charset="0"/>
              </a:rPr>
              <a:t> sit </a:t>
            </a:r>
            <a:r>
              <a:rPr lang="en-GB" b="0" i="0" dirty="0" err="1">
                <a:effectLst/>
                <a:latin typeface="Trebuchet MS" panose="020B0603020202020204" pitchFamily="34" charset="0"/>
              </a:rPr>
              <a:t>amet</a:t>
            </a:r>
            <a:r>
              <a:rPr lang="en-GB" b="0" i="0" dirty="0">
                <a:effectLst/>
                <a:latin typeface="Trebuchet MS" panose="020B0603020202020204" pitchFamily="34" charset="0"/>
              </a:rPr>
              <a:t>, </a:t>
            </a:r>
            <a:r>
              <a:rPr lang="en-GB" b="0" i="0" dirty="0" err="1">
                <a:effectLst/>
                <a:latin typeface="Trebuchet MS" panose="020B0603020202020204" pitchFamily="34" charset="0"/>
              </a:rPr>
              <a:t>consectetuer</a:t>
            </a:r>
            <a:r>
              <a:rPr lang="en-GB" b="0" i="0" dirty="0">
                <a:effectLst/>
                <a:latin typeface="Trebuchet MS" panose="020B0603020202020204" pitchFamily="34" charset="0"/>
              </a:rPr>
              <a:t> 	-&gt; f8df5da9a8e6c001dc7a5e8b18911791      	(32)</a:t>
            </a:r>
            <a:endParaRPr lang="en-GB" dirty="0"/>
          </a:p>
        </p:txBody>
      </p:sp>
      <p:graphicFrame>
        <p:nvGraphicFramePr>
          <p:cNvPr id="13" name="Table 12">
            <a:extLst>
              <a:ext uri="{FF2B5EF4-FFF2-40B4-BE49-F238E27FC236}">
                <a16:creationId xmlns:a16="http://schemas.microsoft.com/office/drawing/2014/main" id="{4E1A9943-B11D-FF50-C6BF-9576050A40AD}"/>
              </a:ext>
            </a:extLst>
          </p:cNvPr>
          <p:cNvGraphicFramePr>
            <a:graphicFrameLocks noGrp="1"/>
          </p:cNvGraphicFramePr>
          <p:nvPr>
            <p:extLst>
              <p:ext uri="{D42A27DB-BD31-4B8C-83A1-F6EECF244321}">
                <p14:modId xmlns:p14="http://schemas.microsoft.com/office/powerpoint/2010/main" val="1740432698"/>
              </p:ext>
            </p:extLst>
          </p:nvPr>
        </p:nvGraphicFramePr>
        <p:xfrm>
          <a:off x="803305" y="4005332"/>
          <a:ext cx="10845028" cy="914400"/>
        </p:xfrm>
        <a:graphic>
          <a:graphicData uri="http://schemas.openxmlformats.org/drawingml/2006/table">
            <a:tbl>
              <a:tblPr firstRow="1" bandRow="1">
                <a:tableStyleId>{5C22544A-7EE6-4342-B048-85BDC9FD1C3A}</a:tableStyleId>
              </a:tblPr>
              <a:tblGrid>
                <a:gridCol w="1512607">
                  <a:extLst>
                    <a:ext uri="{9D8B030D-6E8A-4147-A177-3AD203B41FA5}">
                      <a16:colId xmlns:a16="http://schemas.microsoft.com/office/drawing/2014/main" val="48432063"/>
                    </a:ext>
                  </a:extLst>
                </a:gridCol>
                <a:gridCol w="3909907">
                  <a:extLst>
                    <a:ext uri="{9D8B030D-6E8A-4147-A177-3AD203B41FA5}">
                      <a16:colId xmlns:a16="http://schemas.microsoft.com/office/drawing/2014/main" val="3017535087"/>
                    </a:ext>
                  </a:extLst>
                </a:gridCol>
                <a:gridCol w="1311571">
                  <a:extLst>
                    <a:ext uri="{9D8B030D-6E8A-4147-A177-3AD203B41FA5}">
                      <a16:colId xmlns:a16="http://schemas.microsoft.com/office/drawing/2014/main" val="2181724254"/>
                    </a:ext>
                  </a:extLst>
                </a:gridCol>
                <a:gridCol w="4110943">
                  <a:extLst>
                    <a:ext uri="{9D8B030D-6E8A-4147-A177-3AD203B41FA5}">
                      <a16:colId xmlns:a16="http://schemas.microsoft.com/office/drawing/2014/main" val="1091498565"/>
                    </a:ext>
                  </a:extLst>
                </a:gridCol>
              </a:tblGrid>
              <a:tr h="370840">
                <a:tc>
                  <a:txBody>
                    <a:bodyPr/>
                    <a:lstStyle/>
                    <a:p>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F2C0C0"/>
                          </a:solidFill>
                        </a:rPr>
                        <a:t>echo</a:t>
                      </a:r>
                      <a:r>
                        <a:rPr lang="en-GB" b="0" dirty="0"/>
                        <a:t> </a:t>
                      </a:r>
                      <a:r>
                        <a:rPr lang="en-GB" b="0" dirty="0">
                          <a:solidFill>
                            <a:srgbClr val="0070C0"/>
                          </a:solidFill>
                        </a:rPr>
                        <a:t>”lorem ipsum” </a:t>
                      </a:r>
                      <a:r>
                        <a:rPr lang="en-GB" b="0" dirty="0"/>
                        <a:t>&gt; text.txt</a:t>
                      </a:r>
                      <a:br>
                        <a:rPr lang="en-GB" b="0" dirty="0"/>
                      </a:br>
                      <a:r>
                        <a:rPr lang="en-GB" b="0" dirty="0" err="1">
                          <a:solidFill>
                            <a:srgbClr val="F2C0C0"/>
                          </a:solidFill>
                        </a:rPr>
                        <a:t>certutil</a:t>
                      </a:r>
                      <a:r>
                        <a:rPr lang="en-GB" b="0" dirty="0"/>
                        <a:t> </a:t>
                      </a:r>
                      <a:r>
                        <a:rPr lang="en-GB" b="0" dirty="0">
                          <a:solidFill>
                            <a:srgbClr val="B4C7E7"/>
                          </a:solidFill>
                        </a:rPr>
                        <a:t>-</a:t>
                      </a:r>
                      <a:r>
                        <a:rPr lang="en-GB" b="0" dirty="0" err="1">
                          <a:solidFill>
                            <a:srgbClr val="B4C7E7"/>
                          </a:solidFill>
                        </a:rPr>
                        <a:t>hashfile</a:t>
                      </a:r>
                      <a:r>
                        <a:rPr lang="en-GB" b="0" dirty="0">
                          <a:solidFill>
                            <a:srgbClr val="B4C7E7"/>
                          </a:solidFill>
                        </a:rPr>
                        <a:t> </a:t>
                      </a:r>
                      <a:r>
                        <a:rPr lang="en-GB" b="0" dirty="0"/>
                        <a:t>text.txt </a:t>
                      </a:r>
                      <a:r>
                        <a:rPr lang="en-GB" b="0" dirty="0">
                          <a:solidFill>
                            <a:srgbClr val="C00000"/>
                          </a:solidFill>
                        </a:rPr>
                        <a:t>MD5</a:t>
                      </a:r>
                    </a:p>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GB" b="0" dirty="0">
                          <a:solidFill>
                            <a:srgbClr val="F2C0C0"/>
                          </a:solidFill>
                        </a:rPr>
                        <a:t>echo</a:t>
                      </a:r>
                      <a:r>
                        <a:rPr lang="en-GB" b="0" dirty="0"/>
                        <a:t> –n </a:t>
                      </a:r>
                      <a:r>
                        <a:rPr lang="en-GB" b="0" dirty="0">
                          <a:solidFill>
                            <a:srgbClr val="0070C0"/>
                          </a:solidFill>
                        </a:rPr>
                        <a:t>“lorem ipsum” </a:t>
                      </a:r>
                      <a:r>
                        <a:rPr lang="en-GB" b="0" dirty="0"/>
                        <a:t>| md5sum</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4436993"/>
                  </a:ext>
                </a:extLst>
              </a:tr>
            </a:tbl>
          </a:graphicData>
        </a:graphic>
      </p:graphicFrame>
      <p:pic>
        <p:nvPicPr>
          <p:cNvPr id="2054" name="Picture 6" descr="Windows Brand Symbol Logo Design Microsoft Software Vector Illustration  With Black Background 21514826 Vector Art at Vecteezy">
            <a:extLst>
              <a:ext uri="{FF2B5EF4-FFF2-40B4-BE49-F238E27FC236}">
                <a16:creationId xmlns:a16="http://schemas.microsoft.com/office/drawing/2014/main" id="{05E9638E-A751-20BA-EB07-242BD9BB9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88" y="3844451"/>
            <a:ext cx="1376348" cy="11193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ux Penguin, Linux Logo HD wallpaper">
            <a:extLst>
              <a:ext uri="{FF2B5EF4-FFF2-40B4-BE49-F238E27FC236}">
                <a16:creationId xmlns:a16="http://schemas.microsoft.com/office/drawing/2014/main" id="{3776EA66-4C4E-735B-44FC-6104D8955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606" y="3986057"/>
            <a:ext cx="1257472" cy="94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859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6</a:t>
            </a:fld>
            <a:endParaRPr lang="en-US" dirty="0"/>
          </a:p>
        </p:txBody>
      </p:sp>
      <p:sp>
        <p:nvSpPr>
          <p:cNvPr id="3" name="Title 2">
            <a:extLst>
              <a:ext uri="{FF2B5EF4-FFF2-40B4-BE49-F238E27FC236}">
                <a16:creationId xmlns:a16="http://schemas.microsoft.com/office/drawing/2014/main" id="{1947C545-D8C6-AA93-1E6C-F4772373C389}"/>
              </a:ext>
            </a:extLst>
          </p:cNvPr>
          <p:cNvSpPr>
            <a:spLocks noGrp="1"/>
          </p:cNvSpPr>
          <p:nvPr>
            <p:ph type="ctrTitle"/>
          </p:nvPr>
        </p:nvSpPr>
        <p:spPr/>
        <p:txBody>
          <a:bodyPr/>
          <a:lstStyle/>
          <a:p>
            <a:r>
              <a:rPr lang="en-GB" dirty="0"/>
              <a:t>Terminology</a:t>
            </a:r>
          </a:p>
        </p:txBody>
      </p:sp>
      <p:sp>
        <p:nvSpPr>
          <p:cNvPr id="4" name="Subtitle 3">
            <a:extLst>
              <a:ext uri="{FF2B5EF4-FFF2-40B4-BE49-F238E27FC236}">
                <a16:creationId xmlns:a16="http://schemas.microsoft.com/office/drawing/2014/main" id="{4635B6F2-EA24-181D-E274-8AAD9AB53CC2}"/>
              </a:ext>
            </a:extLst>
          </p:cNvPr>
          <p:cNvSpPr>
            <a:spLocks noGrp="1"/>
          </p:cNvSpPr>
          <p:nvPr>
            <p:ph type="subTitle" idx="1"/>
          </p:nvPr>
        </p:nvSpPr>
        <p:spPr/>
        <p:txBody>
          <a:bodyPr/>
          <a:lstStyle/>
          <a:p>
            <a:r>
              <a:rPr lang="en-GB" dirty="0"/>
              <a:t>Hashing vs. Encryption</a:t>
            </a:r>
          </a:p>
        </p:txBody>
      </p:sp>
      <p:sp>
        <p:nvSpPr>
          <p:cNvPr id="5" name="Text Placeholder 4">
            <a:extLst>
              <a:ext uri="{FF2B5EF4-FFF2-40B4-BE49-F238E27FC236}">
                <a16:creationId xmlns:a16="http://schemas.microsoft.com/office/drawing/2014/main" id="{E6939A5F-8C33-3CCA-595C-C6A1D0381086}"/>
              </a:ext>
            </a:extLst>
          </p:cNvPr>
          <p:cNvSpPr>
            <a:spLocks noGrp="1"/>
          </p:cNvSpPr>
          <p:nvPr>
            <p:ph type="body" sz="quarter" idx="10"/>
          </p:nvPr>
        </p:nvSpPr>
        <p:spPr>
          <a:xfrm>
            <a:off x="577850" y="1996757"/>
            <a:ext cx="11342688" cy="1549748"/>
          </a:xfrm>
        </p:spPr>
        <p:txBody>
          <a:bodyPr>
            <a:normAutofit/>
          </a:bodyPr>
          <a:lstStyle/>
          <a:p>
            <a:r>
              <a:rPr lang="en-GB" b="1" dirty="0"/>
              <a:t>Encryption&gt;</a:t>
            </a:r>
            <a:br>
              <a:rPr lang="en-GB" b="1" dirty="0"/>
            </a:br>
            <a:r>
              <a:rPr lang="en-GB" dirty="0"/>
              <a:t>- reversible, converting data into a coded form to prevent unauthorized access</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7" name="AutoShape 2" descr="Generated by DALL·E">
            <a:extLst>
              <a:ext uri="{FF2B5EF4-FFF2-40B4-BE49-F238E27FC236}">
                <a16:creationId xmlns:a16="http://schemas.microsoft.com/office/drawing/2014/main" id="{349CFCEF-3471-3BBF-A54A-A4DA3A27655B}"/>
              </a:ext>
            </a:extLst>
          </p:cNvPr>
          <p:cNvSpPr>
            <a:spLocks noChangeAspect="1" noChangeArrowheads="1"/>
          </p:cNvSpPr>
          <p:nvPr/>
        </p:nvSpPr>
        <p:spPr bwMode="auto">
          <a:xfrm>
            <a:off x="5977783" y="4238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TextBox 11">
            <a:extLst>
              <a:ext uri="{FF2B5EF4-FFF2-40B4-BE49-F238E27FC236}">
                <a16:creationId xmlns:a16="http://schemas.microsoft.com/office/drawing/2014/main" id="{445AF5F3-1CA4-781E-CD68-1BDB95635A10}"/>
              </a:ext>
            </a:extLst>
          </p:cNvPr>
          <p:cNvSpPr txBox="1"/>
          <p:nvPr/>
        </p:nvSpPr>
        <p:spPr>
          <a:xfrm>
            <a:off x="743483" y="5068882"/>
            <a:ext cx="10904850" cy="646331"/>
          </a:xfrm>
          <a:prstGeom prst="rect">
            <a:avLst/>
          </a:prstGeom>
          <a:solidFill>
            <a:schemeClr val="bg1">
              <a:lumMod val="95000"/>
              <a:lumOff val="5000"/>
            </a:schemeClr>
          </a:solidFill>
        </p:spPr>
        <p:txBody>
          <a:bodyPr wrap="square">
            <a:spAutoFit/>
          </a:bodyPr>
          <a:lstStyle/>
          <a:p>
            <a:r>
              <a:rPr lang="en-GB" dirty="0"/>
              <a:t>lorem ipsum 				-&gt;  J2xvcmVtIGlwc3VtJyANCg==</a:t>
            </a:r>
          </a:p>
          <a:p>
            <a:r>
              <a:rPr lang="da-DK" dirty="0">
                <a:latin typeface="Trebuchet MS" panose="020B0603020202020204" pitchFamily="34" charset="0"/>
              </a:rPr>
              <a:t>l</a:t>
            </a:r>
            <a:r>
              <a:rPr lang="da-DK" b="0" i="0" dirty="0">
                <a:effectLst/>
                <a:latin typeface="Trebuchet MS" panose="020B0603020202020204" pitchFamily="34" charset="0"/>
              </a:rPr>
              <a:t>orem ipsum dolor sit amet		-&gt; J2xvcmVtIGlwc3VtIGRvbG9yIHNpdCBhbWV0JyANCg==</a:t>
            </a:r>
            <a:endParaRPr lang="en-GB" dirty="0"/>
          </a:p>
        </p:txBody>
      </p:sp>
      <p:graphicFrame>
        <p:nvGraphicFramePr>
          <p:cNvPr id="13" name="Table 12">
            <a:extLst>
              <a:ext uri="{FF2B5EF4-FFF2-40B4-BE49-F238E27FC236}">
                <a16:creationId xmlns:a16="http://schemas.microsoft.com/office/drawing/2014/main" id="{4E1A9943-B11D-FF50-C6BF-9576050A40AD}"/>
              </a:ext>
            </a:extLst>
          </p:cNvPr>
          <p:cNvGraphicFramePr>
            <a:graphicFrameLocks noGrp="1"/>
          </p:cNvGraphicFramePr>
          <p:nvPr>
            <p:extLst>
              <p:ext uri="{D42A27DB-BD31-4B8C-83A1-F6EECF244321}">
                <p14:modId xmlns:p14="http://schemas.microsoft.com/office/powerpoint/2010/main" val="3238130698"/>
              </p:ext>
            </p:extLst>
          </p:nvPr>
        </p:nvGraphicFramePr>
        <p:xfrm>
          <a:off x="803305" y="4005332"/>
          <a:ext cx="10845028" cy="914400"/>
        </p:xfrm>
        <a:graphic>
          <a:graphicData uri="http://schemas.openxmlformats.org/drawingml/2006/table">
            <a:tbl>
              <a:tblPr firstRow="1" bandRow="1">
                <a:tableStyleId>{5C22544A-7EE6-4342-B048-85BDC9FD1C3A}</a:tableStyleId>
              </a:tblPr>
              <a:tblGrid>
                <a:gridCol w="1512607">
                  <a:extLst>
                    <a:ext uri="{9D8B030D-6E8A-4147-A177-3AD203B41FA5}">
                      <a16:colId xmlns:a16="http://schemas.microsoft.com/office/drawing/2014/main" val="48432063"/>
                    </a:ext>
                  </a:extLst>
                </a:gridCol>
                <a:gridCol w="3909907">
                  <a:extLst>
                    <a:ext uri="{9D8B030D-6E8A-4147-A177-3AD203B41FA5}">
                      <a16:colId xmlns:a16="http://schemas.microsoft.com/office/drawing/2014/main" val="3017535087"/>
                    </a:ext>
                  </a:extLst>
                </a:gridCol>
                <a:gridCol w="1311571">
                  <a:extLst>
                    <a:ext uri="{9D8B030D-6E8A-4147-A177-3AD203B41FA5}">
                      <a16:colId xmlns:a16="http://schemas.microsoft.com/office/drawing/2014/main" val="2181724254"/>
                    </a:ext>
                  </a:extLst>
                </a:gridCol>
                <a:gridCol w="4110943">
                  <a:extLst>
                    <a:ext uri="{9D8B030D-6E8A-4147-A177-3AD203B41FA5}">
                      <a16:colId xmlns:a16="http://schemas.microsoft.com/office/drawing/2014/main" val="1091498565"/>
                    </a:ext>
                  </a:extLst>
                </a:gridCol>
              </a:tblGrid>
              <a:tr h="370840">
                <a:tc>
                  <a:txBody>
                    <a:bodyPr/>
                    <a:lstStyle/>
                    <a:p>
                      <a:endParaRPr lang="en-GB"/>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F2C0C0"/>
                          </a:solidFill>
                        </a:rPr>
                        <a:t>echo</a:t>
                      </a:r>
                      <a:r>
                        <a:rPr lang="en-GB" b="0" dirty="0"/>
                        <a:t> </a:t>
                      </a:r>
                      <a:r>
                        <a:rPr lang="en-GB" b="0" dirty="0">
                          <a:solidFill>
                            <a:srgbClr val="0070C0"/>
                          </a:solidFill>
                        </a:rPr>
                        <a:t>”lorem ipsum” </a:t>
                      </a:r>
                      <a:r>
                        <a:rPr lang="en-GB" b="0" dirty="0"/>
                        <a:t>&gt; text.txt</a:t>
                      </a:r>
                      <a:br>
                        <a:rPr lang="en-GB" b="0" dirty="0"/>
                      </a:br>
                      <a:r>
                        <a:rPr lang="en-GB" b="0" dirty="0" err="1">
                          <a:solidFill>
                            <a:srgbClr val="F2C0C0"/>
                          </a:solidFill>
                        </a:rPr>
                        <a:t>certutil</a:t>
                      </a:r>
                      <a:r>
                        <a:rPr lang="en-GB" b="0" dirty="0"/>
                        <a:t> </a:t>
                      </a:r>
                      <a:r>
                        <a:rPr lang="en-GB" b="0" dirty="0">
                          <a:solidFill>
                            <a:srgbClr val="B4C7E7"/>
                          </a:solidFill>
                        </a:rPr>
                        <a:t>-encode </a:t>
                      </a:r>
                      <a:r>
                        <a:rPr lang="en-GB" b="0" dirty="0"/>
                        <a:t>text.txt </a:t>
                      </a:r>
                      <a:r>
                        <a:rPr lang="en-GB" b="0" dirty="0">
                          <a:solidFill>
                            <a:schemeClr val="tx1"/>
                          </a:solidFill>
                        </a:rPr>
                        <a:t>encode.txt</a:t>
                      </a:r>
                    </a:p>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GB" b="0" dirty="0">
                          <a:solidFill>
                            <a:srgbClr val="F2C0C0"/>
                          </a:solidFill>
                        </a:rPr>
                        <a:t>echo</a:t>
                      </a:r>
                      <a:r>
                        <a:rPr lang="en-GB" b="0" dirty="0"/>
                        <a:t> –n </a:t>
                      </a:r>
                      <a:r>
                        <a:rPr lang="en-GB" b="0" dirty="0">
                          <a:solidFill>
                            <a:srgbClr val="0070C0"/>
                          </a:solidFill>
                        </a:rPr>
                        <a:t>“lorem ipsum” </a:t>
                      </a:r>
                      <a:r>
                        <a:rPr lang="en-GB" b="0" dirty="0"/>
                        <a:t>| base64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4436993"/>
                  </a:ext>
                </a:extLst>
              </a:tr>
            </a:tbl>
          </a:graphicData>
        </a:graphic>
      </p:graphicFrame>
      <p:pic>
        <p:nvPicPr>
          <p:cNvPr id="2054" name="Picture 6" descr="Windows Brand Symbol Logo Design Microsoft Software Vector Illustration  With Black Background 21514826 Vector Art at Vecteezy">
            <a:extLst>
              <a:ext uri="{FF2B5EF4-FFF2-40B4-BE49-F238E27FC236}">
                <a16:creationId xmlns:a16="http://schemas.microsoft.com/office/drawing/2014/main" id="{05E9638E-A751-20BA-EB07-242BD9BB9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88" y="3844451"/>
            <a:ext cx="1376348" cy="11193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ux Penguin, Linux Logo HD wallpaper">
            <a:extLst>
              <a:ext uri="{FF2B5EF4-FFF2-40B4-BE49-F238E27FC236}">
                <a16:creationId xmlns:a16="http://schemas.microsoft.com/office/drawing/2014/main" id="{3776EA66-4C4E-735B-44FC-6104D8955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606" y="3986057"/>
            <a:ext cx="1257472" cy="943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692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7</a:t>
            </a:fld>
            <a:endParaRPr lang="en-US" dirty="0"/>
          </a:p>
        </p:txBody>
      </p:sp>
      <p:sp>
        <p:nvSpPr>
          <p:cNvPr id="3" name="Title 2">
            <a:extLst>
              <a:ext uri="{FF2B5EF4-FFF2-40B4-BE49-F238E27FC236}">
                <a16:creationId xmlns:a16="http://schemas.microsoft.com/office/drawing/2014/main" id="{1947C545-D8C6-AA93-1E6C-F4772373C389}"/>
              </a:ext>
            </a:extLst>
          </p:cNvPr>
          <p:cNvSpPr>
            <a:spLocks noGrp="1"/>
          </p:cNvSpPr>
          <p:nvPr>
            <p:ph type="ctrTitle"/>
          </p:nvPr>
        </p:nvSpPr>
        <p:spPr/>
        <p:txBody>
          <a:bodyPr/>
          <a:lstStyle/>
          <a:p>
            <a:r>
              <a:rPr lang="en-GB" dirty="0"/>
              <a:t>Hash identification</a:t>
            </a:r>
          </a:p>
        </p:txBody>
      </p:sp>
      <p:sp>
        <p:nvSpPr>
          <p:cNvPr id="5" name="Text Placeholder 4">
            <a:extLst>
              <a:ext uri="{FF2B5EF4-FFF2-40B4-BE49-F238E27FC236}">
                <a16:creationId xmlns:a16="http://schemas.microsoft.com/office/drawing/2014/main" id="{E6939A5F-8C33-3CCA-595C-C6A1D0381086}"/>
              </a:ext>
            </a:extLst>
          </p:cNvPr>
          <p:cNvSpPr>
            <a:spLocks noGrp="1"/>
          </p:cNvSpPr>
          <p:nvPr>
            <p:ph type="body" sz="quarter" idx="10"/>
          </p:nvPr>
        </p:nvSpPr>
        <p:spPr>
          <a:xfrm>
            <a:off x="577849" y="1298961"/>
            <a:ext cx="8455055" cy="1175565"/>
          </a:xfrm>
        </p:spPr>
        <p:txBody>
          <a:bodyPr>
            <a:normAutofit/>
          </a:bodyPr>
          <a:lstStyle/>
          <a:p>
            <a:r>
              <a:rPr lang="en-GB" sz="1400" dirty="0"/>
              <a:t>MD5: 80a751fde577028640c419000e33eba6</a:t>
            </a:r>
          </a:p>
          <a:p>
            <a:r>
              <a:rPr lang="en-GB" sz="1400" dirty="0"/>
              <a:t>SHA-1: bfb7759a67daeb65410490b4d98bb9da7d1ea2ce</a:t>
            </a:r>
          </a:p>
          <a:p>
            <a:r>
              <a:rPr lang="en-GB" sz="1400" dirty="0"/>
              <a:t>SHA-256: 5e2bf57d3f40c4b6df69daf1936cb766f832374b4fc0259a7cbff06e2f70f269</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7" name="AutoShape 2" descr="Generated by DALL·E">
            <a:extLst>
              <a:ext uri="{FF2B5EF4-FFF2-40B4-BE49-F238E27FC236}">
                <a16:creationId xmlns:a16="http://schemas.microsoft.com/office/drawing/2014/main" id="{349CFCEF-3471-3BBF-A54A-A4DA3A27655B}"/>
              </a:ext>
            </a:extLst>
          </p:cNvPr>
          <p:cNvSpPr>
            <a:spLocks noChangeAspect="1" noChangeArrowheads="1"/>
          </p:cNvSpPr>
          <p:nvPr/>
        </p:nvSpPr>
        <p:spPr bwMode="auto">
          <a:xfrm>
            <a:off x="5977783" y="4238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2" descr="Generated by DALL·E">
            <a:extLst>
              <a:ext uri="{FF2B5EF4-FFF2-40B4-BE49-F238E27FC236}">
                <a16:creationId xmlns:a16="http://schemas.microsoft.com/office/drawing/2014/main" id="{AAC47BB7-1928-2CF3-A95A-D82A9293C8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AutoShape 8" descr="Generated by DALL·E">
            <a:extLst>
              <a:ext uri="{FF2B5EF4-FFF2-40B4-BE49-F238E27FC236}">
                <a16:creationId xmlns:a16="http://schemas.microsoft.com/office/drawing/2014/main" id="{89FC7867-01D3-54E8-A40C-4710720FC44A}"/>
              </a:ext>
            </a:extLst>
          </p:cNvPr>
          <p:cNvSpPr>
            <a:spLocks noChangeAspect="1" noChangeArrowheads="1"/>
          </p:cNvSpPr>
          <p:nvPr/>
        </p:nvSpPr>
        <p:spPr bwMode="auto">
          <a:xfrm>
            <a:off x="6096000" y="3429000"/>
            <a:ext cx="2637802" cy="2637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AutoShape 12" descr="Create an image with the same theme and tone as the previous one, featuring a noir detective in a dark, moody setting, suitable for a PowerPoint slide with a black background but with half the width. The detective, dressed in a classic noir style with a trench coat and fedora, is intensely examining cryptographic hashes through a microscope. The scene should maintain the essence of mystery and analysis, with a shadowy atmosphere. The image should include elements of digital cryptography, like screens displaying hash patterns or digital data. The overall tone should be dark and enigmatic, similar to the previous image, blending the noir aesthetic with the theme of digital security.">
            <a:extLst>
              <a:ext uri="{FF2B5EF4-FFF2-40B4-BE49-F238E27FC236}">
                <a16:creationId xmlns:a16="http://schemas.microsoft.com/office/drawing/2014/main" id="{44135792-3D83-A699-48AF-B4F7C6F5C5B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 name="Picture 19" descr="A person looking through a microscope&#10;&#10;Description automatically generated">
            <a:extLst>
              <a:ext uri="{FF2B5EF4-FFF2-40B4-BE49-F238E27FC236}">
                <a16:creationId xmlns:a16="http://schemas.microsoft.com/office/drawing/2014/main" id="{A4D0DE8B-EBCA-43F1-8ABF-7BCABB237CE7}"/>
              </a:ext>
            </a:extLst>
          </p:cNvPr>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8137464" y="1059321"/>
            <a:ext cx="4054536" cy="4054536"/>
          </a:xfrm>
          <a:prstGeom prst="rect">
            <a:avLst/>
          </a:prstGeom>
          <a:ln>
            <a:noFill/>
          </a:ln>
          <a:effectLst>
            <a:softEdge rad="215900"/>
          </a:effectLst>
        </p:spPr>
      </p:pic>
      <p:pic>
        <p:nvPicPr>
          <p:cNvPr id="23" name="Picture 2" descr="I have the aaaaa so I make the rules.">
            <a:extLst>
              <a:ext uri="{FF2B5EF4-FFF2-40B4-BE49-F238E27FC236}">
                <a16:creationId xmlns:a16="http://schemas.microsoft.com/office/drawing/2014/main" id="{A828A0C3-EB79-2E1C-A70D-E8916CC85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49" y="2474526"/>
            <a:ext cx="459057" cy="78925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2FA5271-13FA-7466-CA95-FBABC5819573}"/>
              </a:ext>
            </a:extLst>
          </p:cNvPr>
          <p:cNvSpPr txBox="1"/>
          <p:nvPr/>
        </p:nvSpPr>
        <p:spPr>
          <a:xfrm>
            <a:off x="1097666" y="2711451"/>
            <a:ext cx="1761959" cy="369332"/>
          </a:xfrm>
          <a:prstGeom prst="rect">
            <a:avLst/>
          </a:prstGeom>
          <a:noFill/>
        </p:spPr>
        <p:txBody>
          <a:bodyPr wrap="square" rtlCol="0">
            <a:spAutoFit/>
          </a:bodyPr>
          <a:lstStyle/>
          <a:p>
            <a:r>
              <a:rPr lang="en-GB" dirty="0"/>
              <a:t>[</a:t>
            </a:r>
            <a:r>
              <a:rPr lang="en-GB" dirty="0">
                <a:hlinkClick r:id="rId5"/>
              </a:rPr>
              <a:t>hash </a:t>
            </a:r>
            <a:r>
              <a:rPr lang="en-GB" dirty="0" err="1">
                <a:hlinkClick r:id="rId5"/>
              </a:rPr>
              <a:t>exmples</a:t>
            </a:r>
            <a:r>
              <a:rPr lang="en-GB" dirty="0"/>
              <a:t>]</a:t>
            </a:r>
          </a:p>
        </p:txBody>
      </p:sp>
      <p:sp>
        <p:nvSpPr>
          <p:cNvPr id="26" name="TextBox 25">
            <a:extLst>
              <a:ext uri="{FF2B5EF4-FFF2-40B4-BE49-F238E27FC236}">
                <a16:creationId xmlns:a16="http://schemas.microsoft.com/office/drawing/2014/main" id="{3F3E5F52-28C6-2209-2FE5-FE25B943D258}"/>
              </a:ext>
            </a:extLst>
          </p:cNvPr>
          <p:cNvSpPr txBox="1"/>
          <p:nvPr/>
        </p:nvSpPr>
        <p:spPr>
          <a:xfrm>
            <a:off x="3568139" y="2721860"/>
            <a:ext cx="1761959" cy="369332"/>
          </a:xfrm>
          <a:prstGeom prst="rect">
            <a:avLst/>
          </a:prstGeom>
          <a:noFill/>
        </p:spPr>
        <p:txBody>
          <a:bodyPr wrap="square" rtlCol="0">
            <a:spAutoFit/>
          </a:bodyPr>
          <a:lstStyle/>
          <a:p>
            <a:r>
              <a:rPr lang="en-GB" dirty="0"/>
              <a:t>[</a:t>
            </a:r>
            <a:r>
              <a:rPr lang="en-GB" dirty="0" err="1">
                <a:hlinkClick r:id="rId6"/>
              </a:rPr>
              <a:t>hashID</a:t>
            </a:r>
            <a:r>
              <a:rPr lang="en-GB" dirty="0"/>
              <a:t>]</a:t>
            </a:r>
          </a:p>
        </p:txBody>
      </p:sp>
      <p:pic>
        <p:nvPicPr>
          <p:cNvPr id="5134" name="Picture 14" descr="psypanda (psypanda) · GitHub">
            <a:extLst>
              <a:ext uri="{FF2B5EF4-FFF2-40B4-BE49-F238E27FC236}">
                <a16:creationId xmlns:a16="http://schemas.microsoft.com/office/drawing/2014/main" id="{A04BF32C-1049-649B-36BF-FAC941ED39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5339" y="2536677"/>
            <a:ext cx="712800" cy="712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9F298BD-CD32-8217-A309-D0DA1FEAAC8D}"/>
              </a:ext>
            </a:extLst>
          </p:cNvPr>
          <p:cNvSpPr txBox="1"/>
          <p:nvPr/>
        </p:nvSpPr>
        <p:spPr>
          <a:xfrm>
            <a:off x="612134" y="3192587"/>
            <a:ext cx="7449130"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&gt;</a:t>
            </a:r>
            <a:r>
              <a:rPr lang="en-GB" dirty="0">
                <a:solidFill>
                  <a:srgbClr val="FFC000"/>
                </a:solidFill>
              </a:rPr>
              <a:t> </a:t>
            </a:r>
            <a:r>
              <a:rPr lang="en-GB" dirty="0" err="1">
                <a:solidFill>
                  <a:srgbClr val="FFC000"/>
                </a:solidFill>
              </a:rPr>
              <a:t>hashid</a:t>
            </a:r>
            <a:r>
              <a:rPr lang="en-GB" dirty="0">
                <a:solidFill>
                  <a:srgbClr val="FFC000"/>
                </a:solidFill>
              </a:rPr>
              <a:t> </a:t>
            </a:r>
            <a:r>
              <a:rPr lang="en-GB" b="0" dirty="0">
                <a:solidFill>
                  <a:srgbClr val="0070C0"/>
                </a:solidFill>
              </a:rPr>
              <a:t>”</a:t>
            </a:r>
            <a:r>
              <a:rPr lang="en-GB" sz="1800" dirty="0">
                <a:solidFill>
                  <a:schemeClr val="accent1"/>
                </a:solidFill>
              </a:rPr>
              <a:t>bfb7759a67daeb65410490b4d98bb9da7d1ea2ce</a:t>
            </a:r>
            <a:r>
              <a:rPr lang="en-GB" b="0" dirty="0">
                <a:solidFill>
                  <a:srgbClr val="0070C0"/>
                </a:solidFill>
              </a:rPr>
              <a:t>”  </a:t>
            </a:r>
            <a:r>
              <a:rPr lang="en-GB" b="0" dirty="0">
                <a:solidFill>
                  <a:srgbClr val="FF0000"/>
                </a:solidFill>
              </a:rPr>
              <a:t>-m</a:t>
            </a:r>
            <a:br>
              <a:rPr lang="en-GB" b="0" dirty="0">
                <a:solidFill>
                  <a:schemeClr val="bg1">
                    <a:lumMod val="50000"/>
                    <a:lumOff val="50000"/>
                  </a:schemeClr>
                </a:solidFill>
              </a:rPr>
            </a:br>
            <a:r>
              <a:rPr lang="en-GB" b="0" dirty="0" err="1">
                <a:solidFill>
                  <a:schemeClr val="bg1">
                    <a:lumMod val="50000"/>
                    <a:lumOff val="50000"/>
                  </a:schemeClr>
                </a:solidFill>
              </a:rPr>
              <a:t>Analyzing</a:t>
            </a:r>
            <a:r>
              <a:rPr lang="en-GB" b="0" dirty="0">
                <a:solidFill>
                  <a:schemeClr val="bg1">
                    <a:lumMod val="50000"/>
                    <a:lumOff val="50000"/>
                  </a:schemeClr>
                </a:solidFill>
              </a:rPr>
              <a:t> 'bfb7759a67daeb65410490b4d98bb9da7d1ea2ce'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SHA-1 [Hashcat Mode: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Double SHA-1 [Hashcat Mode: 4500]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RIPEMD-160 [Hashcat Mode: 6000]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Haval-160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Tiger-160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HAS-160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LinkedIn [Hashcat Mode: 190]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Skein-256(160)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bg1">
                    <a:lumMod val="50000"/>
                    <a:lumOff val="50000"/>
                  </a:schemeClr>
                </a:solidFill>
              </a:rPr>
              <a:t>[+] Skein-512(160)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bg1">
                  <a:lumMod val="50000"/>
                  <a:lumOff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C00000"/>
              </a:solidFill>
            </a:endParaRPr>
          </a:p>
          <a:p>
            <a:endParaRPr lang="en-GB" dirty="0"/>
          </a:p>
        </p:txBody>
      </p:sp>
      <p:sp>
        <p:nvSpPr>
          <p:cNvPr id="30" name="Right Brace 29">
            <a:extLst>
              <a:ext uri="{FF2B5EF4-FFF2-40B4-BE49-F238E27FC236}">
                <a16:creationId xmlns:a16="http://schemas.microsoft.com/office/drawing/2014/main" id="{E68F42BB-918E-3C6F-2CFB-C4EC2355F402}"/>
              </a:ext>
            </a:extLst>
          </p:cNvPr>
          <p:cNvSpPr/>
          <p:nvPr/>
        </p:nvSpPr>
        <p:spPr>
          <a:xfrm>
            <a:off x="4589092" y="3854153"/>
            <a:ext cx="555476" cy="2383237"/>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TextBox 32">
            <a:extLst>
              <a:ext uri="{FF2B5EF4-FFF2-40B4-BE49-F238E27FC236}">
                <a16:creationId xmlns:a16="http://schemas.microsoft.com/office/drawing/2014/main" id="{1E47CD2A-056A-373B-46CD-163B6C3A9D35}"/>
              </a:ext>
            </a:extLst>
          </p:cNvPr>
          <p:cNvSpPr txBox="1"/>
          <p:nvPr/>
        </p:nvSpPr>
        <p:spPr>
          <a:xfrm>
            <a:off x="5428105" y="2720784"/>
            <a:ext cx="1761959" cy="369332"/>
          </a:xfrm>
          <a:prstGeom prst="rect">
            <a:avLst/>
          </a:prstGeom>
          <a:noFill/>
        </p:spPr>
        <p:txBody>
          <a:bodyPr wrap="square" rtlCol="0">
            <a:spAutoFit/>
          </a:bodyPr>
          <a:lstStyle/>
          <a:p>
            <a:r>
              <a:rPr lang="en-GB" dirty="0"/>
              <a:t>[</a:t>
            </a:r>
            <a:r>
              <a:rPr lang="en-GB" dirty="0">
                <a:hlinkClick r:id="rId8"/>
              </a:rPr>
              <a:t>hash identifier</a:t>
            </a:r>
            <a:r>
              <a:rPr lang="en-GB" dirty="0"/>
              <a:t>]</a:t>
            </a:r>
          </a:p>
        </p:txBody>
      </p:sp>
      <p:sp>
        <p:nvSpPr>
          <p:cNvPr id="36" name="Block Arc 14">
            <a:extLst>
              <a:ext uri="{FF2B5EF4-FFF2-40B4-BE49-F238E27FC236}">
                <a16:creationId xmlns:a16="http://schemas.microsoft.com/office/drawing/2014/main" id="{6E7A7D44-C33A-681E-2290-3EB7052C2751}"/>
              </a:ext>
            </a:extLst>
          </p:cNvPr>
          <p:cNvSpPr/>
          <p:nvPr/>
        </p:nvSpPr>
        <p:spPr>
          <a:xfrm rot="16200000">
            <a:off x="4887451" y="2618802"/>
            <a:ext cx="504307" cy="573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7" name="TextBox 36">
            <a:extLst>
              <a:ext uri="{FF2B5EF4-FFF2-40B4-BE49-F238E27FC236}">
                <a16:creationId xmlns:a16="http://schemas.microsoft.com/office/drawing/2014/main" id="{50D0C9A3-610C-D610-92F0-3A269734E318}"/>
              </a:ext>
            </a:extLst>
          </p:cNvPr>
          <p:cNvSpPr txBox="1"/>
          <p:nvPr/>
        </p:nvSpPr>
        <p:spPr>
          <a:xfrm>
            <a:off x="5212935" y="4007978"/>
            <a:ext cx="2848329" cy="1754326"/>
          </a:xfrm>
          <a:prstGeom prst="rect">
            <a:avLst/>
          </a:prstGeom>
          <a:noFill/>
        </p:spPr>
        <p:txBody>
          <a:bodyPr wrap="square" rtlCol="0">
            <a:spAutoFit/>
          </a:bodyPr>
          <a:lstStyle/>
          <a:p>
            <a:r>
              <a:rPr lang="en-GB" dirty="0"/>
              <a:t>- </a:t>
            </a:r>
            <a:r>
              <a:rPr lang="en-GB" dirty="0" err="1"/>
              <a:t>hashID</a:t>
            </a:r>
            <a:r>
              <a:rPr lang="en-GB" dirty="0"/>
              <a:t> use regex</a:t>
            </a:r>
          </a:p>
          <a:p>
            <a:r>
              <a:rPr lang="en-GB" dirty="0"/>
              <a:t>- provide many hash-type</a:t>
            </a:r>
          </a:p>
          <a:p>
            <a:r>
              <a:rPr lang="en-GB" dirty="0"/>
              <a:t>context of where hash came from can narrow down possibilities i.e. type of </a:t>
            </a:r>
            <a:r>
              <a:rPr lang="en-GB" dirty="0" err="1"/>
              <a:t>os</a:t>
            </a:r>
            <a:r>
              <a:rPr lang="en-GB" dirty="0"/>
              <a:t>, app, from SQL injection…. </a:t>
            </a:r>
          </a:p>
        </p:txBody>
      </p:sp>
    </p:spTree>
    <p:extLst>
      <p:ext uri="{BB962C8B-B14F-4D97-AF65-F5344CB8AC3E}">
        <p14:creationId xmlns:p14="http://schemas.microsoft.com/office/powerpoint/2010/main" val="210315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8</a:t>
            </a:fld>
            <a:endParaRPr lang="en-US" dirty="0"/>
          </a:p>
        </p:txBody>
      </p:sp>
      <p:sp>
        <p:nvSpPr>
          <p:cNvPr id="3" name="Title 2">
            <a:extLst>
              <a:ext uri="{FF2B5EF4-FFF2-40B4-BE49-F238E27FC236}">
                <a16:creationId xmlns:a16="http://schemas.microsoft.com/office/drawing/2014/main" id="{1947C545-D8C6-AA93-1E6C-F4772373C389}"/>
              </a:ext>
            </a:extLst>
          </p:cNvPr>
          <p:cNvSpPr>
            <a:spLocks noGrp="1"/>
          </p:cNvSpPr>
          <p:nvPr>
            <p:ph type="ctrTitle"/>
          </p:nvPr>
        </p:nvSpPr>
        <p:spPr/>
        <p:txBody>
          <a:bodyPr/>
          <a:lstStyle/>
          <a:p>
            <a:r>
              <a:rPr lang="en-GB" dirty="0"/>
              <a:t>Salt and </a:t>
            </a:r>
            <a:r>
              <a:rPr lang="en-GB" dirty="0">
                <a:gradFill flip="none" rotWithShape="1">
                  <a:gsLst>
                    <a:gs pos="26000">
                      <a:srgbClr val="FFC000"/>
                    </a:gs>
                    <a:gs pos="0">
                      <a:srgbClr val="C00000"/>
                    </a:gs>
                    <a:gs pos="78000">
                      <a:srgbClr val="00B0F0"/>
                    </a:gs>
                    <a:gs pos="100000">
                      <a:srgbClr val="7030A0"/>
                    </a:gs>
                    <a:gs pos="54000">
                      <a:srgbClr val="00B050"/>
                    </a:gs>
                  </a:gsLst>
                  <a:path path="rect">
                    <a:fillToRect l="100000" t="100000"/>
                  </a:path>
                  <a:tileRect r="-100000" b="-100000"/>
                </a:gradFill>
              </a:rPr>
              <a:t>Rainbow</a:t>
            </a:r>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descr="A person and person spraying water from a glass&#10;&#10;Description automatically generated">
            <a:extLst>
              <a:ext uri="{FF2B5EF4-FFF2-40B4-BE49-F238E27FC236}">
                <a16:creationId xmlns:a16="http://schemas.microsoft.com/office/drawing/2014/main" id="{2039BAE4-A54F-2892-F091-3FE3D2432976}"/>
              </a:ext>
            </a:extLst>
          </p:cNvPr>
          <p:cNvPicPr>
            <a:picLocks noChangeAspect="1"/>
          </p:cNvPicPr>
          <p:nvPr/>
        </p:nvPicPr>
        <p:blipFill rotWithShape="1">
          <a:blip r:embed="rId2">
            <a:extLst>
              <a:ext uri="{28A0092B-C50C-407E-A947-70E740481C1C}">
                <a14:useLocalDpi xmlns:a14="http://schemas.microsoft.com/office/drawing/2010/main" val="0"/>
              </a:ext>
            </a:extLst>
          </a:blip>
          <a:srcRect l="18458" r="15604"/>
          <a:stretch/>
        </p:blipFill>
        <p:spPr>
          <a:xfrm>
            <a:off x="7947588" y="800523"/>
            <a:ext cx="3956703" cy="3429000"/>
          </a:xfrm>
          <a:prstGeom prst="rect">
            <a:avLst/>
          </a:prstGeom>
          <a:noFill/>
          <a:effectLst>
            <a:softEdge rad="139700"/>
          </a:effectLst>
        </p:spPr>
      </p:pic>
      <p:sp>
        <p:nvSpPr>
          <p:cNvPr id="12" name="Rectangle 1">
            <a:extLst>
              <a:ext uri="{FF2B5EF4-FFF2-40B4-BE49-F238E27FC236}">
                <a16:creationId xmlns:a16="http://schemas.microsoft.com/office/drawing/2014/main" id="{BA76AE52-0E82-4AF7-ECEB-7CE2EB5A18F7}"/>
              </a:ext>
            </a:extLst>
          </p:cNvPr>
          <p:cNvSpPr>
            <a:spLocks noChangeArrowheads="1"/>
          </p:cNvSpPr>
          <p:nvPr/>
        </p:nvSpPr>
        <p:spPr bwMode="auto">
          <a:xfrm>
            <a:off x="439729" y="1442395"/>
            <a:ext cx="7046387"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GB" altLang="en-US" sz="2000" dirty="0">
                <a:latin typeface="Manrope" panose="020B0604020202020204" charset="0"/>
              </a:rPr>
              <a:t>- Password salting - adding a unique 'salt' to each password before hashing, ensuring uniqueness even for identical passwords</a:t>
            </a:r>
          </a:p>
          <a:p>
            <a:pPr lvl="0" eaLnBrk="0" fontAlgn="base" hangingPunct="0">
              <a:spcBef>
                <a:spcPct val="0"/>
              </a:spcBef>
              <a:spcAft>
                <a:spcPct val="0"/>
              </a:spcAft>
            </a:pPr>
            <a:endParaRPr lang="en-GB" altLang="en-US" sz="2000" dirty="0">
              <a:latin typeface="Manrope" panose="020B0604020202020204" charset="0"/>
            </a:endParaRPr>
          </a:p>
          <a:p>
            <a:pPr lvl="0" eaLnBrk="0" fontAlgn="base" hangingPunct="0">
              <a:spcBef>
                <a:spcPct val="0"/>
              </a:spcBef>
              <a:spcAft>
                <a:spcPct val="0"/>
              </a:spcAft>
            </a:pPr>
            <a:r>
              <a:rPr lang="en-GB" altLang="en-US" sz="2000" dirty="0">
                <a:latin typeface="Manrope" panose="020B0604020202020204" charset="0"/>
              </a:rPr>
              <a:t>- Salting thwarting attacks using identical hashed values</a:t>
            </a:r>
          </a:p>
          <a:p>
            <a:pPr lvl="0" eaLnBrk="0" fontAlgn="base" hangingPunct="0">
              <a:spcBef>
                <a:spcPct val="0"/>
              </a:spcBef>
              <a:spcAft>
                <a:spcPct val="0"/>
              </a:spcAft>
            </a:pPr>
            <a:endParaRPr lang="en-GB" altLang="en-US" sz="2000" dirty="0">
              <a:latin typeface="Manrope" panose="020B0604020202020204" charset="0"/>
            </a:endParaRPr>
          </a:p>
          <a:p>
            <a:pPr lvl="0" eaLnBrk="0" fontAlgn="base" hangingPunct="0">
              <a:spcBef>
                <a:spcPct val="0"/>
              </a:spcBef>
              <a:spcAft>
                <a:spcPct val="0"/>
              </a:spcAft>
            </a:pPr>
            <a:r>
              <a:rPr lang="en-GB" altLang="en-US" sz="2000" dirty="0">
                <a:latin typeface="Manrope" panose="020B0604020202020204" charset="0"/>
              </a:rPr>
              <a:t>- This technique diminishes the effectiveness of 'rainbow tables', as attackers must generate a new table for each unique salt</a:t>
            </a:r>
          </a:p>
        </p:txBody>
      </p:sp>
      <p:graphicFrame>
        <p:nvGraphicFramePr>
          <p:cNvPr id="19" name="Table 18">
            <a:extLst>
              <a:ext uri="{FF2B5EF4-FFF2-40B4-BE49-F238E27FC236}">
                <a16:creationId xmlns:a16="http://schemas.microsoft.com/office/drawing/2014/main" id="{C389D0AB-9FEE-43FF-2935-F325C90BAB33}"/>
              </a:ext>
            </a:extLst>
          </p:cNvPr>
          <p:cNvGraphicFramePr>
            <a:graphicFrameLocks noGrp="1"/>
          </p:cNvGraphicFramePr>
          <p:nvPr>
            <p:extLst>
              <p:ext uri="{D42A27DB-BD31-4B8C-83A1-F6EECF244321}">
                <p14:modId xmlns:p14="http://schemas.microsoft.com/office/powerpoint/2010/main" val="402790886"/>
              </p:ext>
            </p:extLst>
          </p:nvPr>
        </p:nvGraphicFramePr>
        <p:xfrm>
          <a:off x="578488" y="4676852"/>
          <a:ext cx="7046387" cy="1478280"/>
        </p:xfrm>
        <a:graphic>
          <a:graphicData uri="http://schemas.openxmlformats.org/drawingml/2006/table">
            <a:tbl>
              <a:tblPr firstRow="1" bandRow="1">
                <a:tableStyleId>{5C22544A-7EE6-4342-B048-85BDC9FD1C3A}</a:tableStyleId>
              </a:tblPr>
              <a:tblGrid>
                <a:gridCol w="1420503">
                  <a:extLst>
                    <a:ext uri="{9D8B030D-6E8A-4147-A177-3AD203B41FA5}">
                      <a16:colId xmlns:a16="http://schemas.microsoft.com/office/drawing/2014/main" val="2950550398"/>
                    </a:ext>
                  </a:extLst>
                </a:gridCol>
                <a:gridCol w="1406471">
                  <a:extLst>
                    <a:ext uri="{9D8B030D-6E8A-4147-A177-3AD203B41FA5}">
                      <a16:colId xmlns:a16="http://schemas.microsoft.com/office/drawing/2014/main" val="648444358"/>
                    </a:ext>
                  </a:extLst>
                </a:gridCol>
                <a:gridCol w="1406471">
                  <a:extLst>
                    <a:ext uri="{9D8B030D-6E8A-4147-A177-3AD203B41FA5}">
                      <a16:colId xmlns:a16="http://schemas.microsoft.com/office/drawing/2014/main" val="296592369"/>
                    </a:ext>
                  </a:extLst>
                </a:gridCol>
                <a:gridCol w="1406471">
                  <a:extLst>
                    <a:ext uri="{9D8B030D-6E8A-4147-A177-3AD203B41FA5}">
                      <a16:colId xmlns:a16="http://schemas.microsoft.com/office/drawing/2014/main" val="2641234101"/>
                    </a:ext>
                  </a:extLst>
                </a:gridCol>
                <a:gridCol w="1406471">
                  <a:extLst>
                    <a:ext uri="{9D8B030D-6E8A-4147-A177-3AD203B41FA5}">
                      <a16:colId xmlns:a16="http://schemas.microsoft.com/office/drawing/2014/main" val="38873505"/>
                    </a:ext>
                  </a:extLst>
                </a:gridCol>
              </a:tblGrid>
              <a:tr h="0">
                <a:tc>
                  <a:txBody>
                    <a:bodyPr/>
                    <a:lstStyle/>
                    <a:p>
                      <a:endParaRPr lang="en-GB" dirty="0"/>
                    </a:p>
                  </a:txBody>
                  <a:tcP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dirty="0"/>
                    </a:p>
                  </a:txBody>
                  <a:tcP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960440"/>
                  </a:ext>
                </a:extLst>
              </a:tr>
              <a:tr h="370840">
                <a:tc>
                  <a:txBody>
                    <a:bodyPr/>
                    <a:lstStyle/>
                    <a:p>
                      <a:r>
                        <a:rPr lang="en-GB" dirty="0">
                          <a:solidFill>
                            <a:schemeClr val="tx1"/>
                          </a:solidFill>
                          <a:latin typeface="Manrope" panose="020B0604020202020204" charset="0"/>
                        </a:rPr>
                        <a:t>Password</a:t>
                      </a:r>
                    </a:p>
                  </a:txBody>
                  <a:tcP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latin typeface="Manrope" panose="020B0604020202020204" charset="0"/>
                        </a:rPr>
                        <a:t>p4s5w3rdz</a:t>
                      </a: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GB" sz="1800" b="0" i="0" u="none" strike="noStrike" kern="1200" cap="none" spc="0" normalizeH="0" baseline="0" noProof="0" dirty="0">
                          <a:ln>
                            <a:noFill/>
                          </a:ln>
                          <a:solidFill>
                            <a:prstClr val="white"/>
                          </a:solidFill>
                          <a:effectLst/>
                          <a:uLnTx/>
                          <a:uFillTx/>
                          <a:latin typeface="Manrope" panose="020B0604020202020204" charset="0"/>
                          <a:ea typeface="+mn-ea"/>
                          <a:cs typeface="+mn-cs"/>
                        </a:rPr>
                        <a:t>p4s5w3rdz</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GB" sz="1800" b="0" i="0" u="none" strike="noStrike" kern="1200" cap="none" spc="0" normalizeH="0" baseline="0" noProof="0">
                          <a:ln>
                            <a:noFill/>
                          </a:ln>
                          <a:solidFill>
                            <a:prstClr val="white"/>
                          </a:solidFill>
                          <a:effectLst/>
                          <a:uLnTx/>
                          <a:uFillTx/>
                          <a:latin typeface="Manrope" panose="020B0604020202020204" charset="0"/>
                          <a:ea typeface="+mn-ea"/>
                          <a:cs typeface="+mn-cs"/>
                        </a:rPr>
                        <a:t>p4s5w3rdz</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GB" sz="1800" b="0" i="0" u="none" strike="noStrike" kern="1200" cap="none" spc="0" normalizeH="0" baseline="0" noProof="0" dirty="0">
                          <a:ln>
                            <a:noFill/>
                          </a:ln>
                          <a:solidFill>
                            <a:prstClr val="white"/>
                          </a:solidFill>
                          <a:effectLst/>
                          <a:uLnTx/>
                          <a:uFillTx/>
                          <a:latin typeface="Manrope" panose="020B0604020202020204" charset="0"/>
                          <a:ea typeface="+mn-ea"/>
                          <a:cs typeface="+mn-cs"/>
                        </a:rPr>
                        <a:t>p4s5w3rdz</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4624844"/>
                  </a:ext>
                </a:extLst>
              </a:tr>
              <a:tr h="370840">
                <a:tc>
                  <a:txBody>
                    <a:bodyPr/>
                    <a:lstStyle/>
                    <a:p>
                      <a:r>
                        <a:rPr lang="en-GB" dirty="0">
                          <a:solidFill>
                            <a:schemeClr val="tx1"/>
                          </a:solidFill>
                          <a:latin typeface="Manrope" panose="020B0604020202020204" charset="0"/>
                        </a:rPr>
                        <a:t>Salt</a:t>
                      </a:r>
                    </a:p>
                  </a:txBody>
                  <a:tcP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latin typeface="Manrope" panose="020B0604020202020204" charset="0"/>
                        </a:rPr>
                        <a:t>-</a:t>
                      </a: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dirty="0">
                          <a:solidFill>
                            <a:schemeClr val="tx1"/>
                          </a:solidFill>
                          <a:latin typeface="Manrope" panose="020B0604020202020204" charset="0"/>
                        </a:rPr>
                        <a:t>-</a:t>
                      </a: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b="0" i="0" kern="1200" dirty="0">
                          <a:solidFill>
                            <a:schemeClr val="tx1"/>
                          </a:solidFill>
                          <a:effectLst/>
                          <a:latin typeface="Manrope" panose="020B0604020202020204" charset="0"/>
                          <a:ea typeface="+mn-ea"/>
                          <a:cs typeface="+mn-cs"/>
                        </a:rPr>
                        <a:t>et52ed</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800" b="0" i="0" kern="1200" dirty="0">
                          <a:solidFill>
                            <a:schemeClr val="tx1"/>
                          </a:solidFill>
                          <a:effectLst/>
                          <a:latin typeface="Manrope" panose="020B0604020202020204" charset="0"/>
                          <a:ea typeface="+mn-ea"/>
                          <a:cs typeface="+mn-cs"/>
                        </a:rPr>
                        <a:t>ye5sf8</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0987493"/>
                  </a:ext>
                </a:extLst>
              </a:tr>
              <a:tr h="370840">
                <a:tc>
                  <a:txBody>
                    <a:bodyPr/>
                    <a:lstStyle/>
                    <a:p>
                      <a:pPr algn="l"/>
                      <a:r>
                        <a:rPr lang="en-GB" dirty="0">
                          <a:solidFill>
                            <a:schemeClr val="tx1"/>
                          </a:solidFill>
                          <a:latin typeface="Manrope" panose="020B0604020202020204" charset="0"/>
                        </a:rPr>
                        <a:t>Hash</a:t>
                      </a:r>
                    </a:p>
                  </a:txBody>
                  <a:tcP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latin typeface="Manrope" panose="020B0604020202020204" charset="0"/>
                        </a:rPr>
                        <a:t>f4c31aa</a:t>
                      </a: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dirty="0">
                          <a:solidFill>
                            <a:schemeClr val="tx1"/>
                          </a:solidFill>
                          <a:latin typeface="Manrope" panose="020B0604020202020204" charset="0"/>
                        </a:rPr>
                        <a:t>f4c31aa</a:t>
                      </a: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sz="1800" b="0" i="0" kern="1200" dirty="0">
                          <a:solidFill>
                            <a:schemeClr val="tx1"/>
                          </a:solidFill>
                          <a:effectLst/>
                          <a:latin typeface="Manrope" panose="020B0604020202020204" charset="0"/>
                          <a:ea typeface="+mn-ea"/>
                          <a:cs typeface="+mn-cs"/>
                        </a:rPr>
                        <a:t>1vn49sa</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GB" sz="1800" b="0" i="0" kern="1200" dirty="0">
                          <a:solidFill>
                            <a:schemeClr val="tx1"/>
                          </a:solidFill>
                          <a:effectLst/>
                          <a:latin typeface="Manrope" panose="020B0604020202020204" charset="0"/>
                          <a:ea typeface="+mn-ea"/>
                          <a:cs typeface="+mn-cs"/>
                        </a:rPr>
                        <a:t>z32i6t0</a:t>
                      </a:r>
                      <a:endParaRPr lang="en-GB" dirty="0">
                        <a:solidFill>
                          <a:schemeClr val="tx1"/>
                        </a:solidFill>
                        <a:latin typeface="Manrope" panose="020B0604020202020204" charset="0"/>
                      </a:endParaRPr>
                    </a:p>
                  </a:txBody>
                  <a:tcP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90077603"/>
                  </a:ext>
                </a:extLst>
              </a:tr>
            </a:tbl>
          </a:graphicData>
        </a:graphic>
      </p:graphicFrame>
      <p:sp>
        <p:nvSpPr>
          <p:cNvPr id="21" name="Round Same Side Corner Rectangle 8">
            <a:extLst>
              <a:ext uri="{FF2B5EF4-FFF2-40B4-BE49-F238E27FC236}">
                <a16:creationId xmlns:a16="http://schemas.microsoft.com/office/drawing/2014/main" id="{A2D1590F-590D-0694-13A9-B42789526B8D}"/>
              </a:ext>
            </a:extLst>
          </p:cNvPr>
          <p:cNvSpPr/>
          <p:nvPr/>
        </p:nvSpPr>
        <p:spPr>
          <a:xfrm>
            <a:off x="2350746" y="4499084"/>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ound Same Side Corner Rectangle 8">
            <a:extLst>
              <a:ext uri="{FF2B5EF4-FFF2-40B4-BE49-F238E27FC236}">
                <a16:creationId xmlns:a16="http://schemas.microsoft.com/office/drawing/2014/main" id="{571691E5-0EF4-8ACB-34DD-2984AB0DB2DC}"/>
              </a:ext>
            </a:extLst>
          </p:cNvPr>
          <p:cNvSpPr/>
          <p:nvPr/>
        </p:nvSpPr>
        <p:spPr>
          <a:xfrm>
            <a:off x="3815415" y="4484071"/>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ound Same Side Corner Rectangle 8">
            <a:extLst>
              <a:ext uri="{FF2B5EF4-FFF2-40B4-BE49-F238E27FC236}">
                <a16:creationId xmlns:a16="http://schemas.microsoft.com/office/drawing/2014/main" id="{EBB04A42-DCF7-1B39-38CF-B03E4DBBF386}"/>
              </a:ext>
            </a:extLst>
          </p:cNvPr>
          <p:cNvSpPr/>
          <p:nvPr/>
        </p:nvSpPr>
        <p:spPr>
          <a:xfrm>
            <a:off x="5280084" y="4501163"/>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ound Same Side Corner Rectangle 8">
            <a:extLst>
              <a:ext uri="{FF2B5EF4-FFF2-40B4-BE49-F238E27FC236}">
                <a16:creationId xmlns:a16="http://schemas.microsoft.com/office/drawing/2014/main" id="{128B686F-D24F-16B5-7703-4FB75AEDFEE4}"/>
              </a:ext>
            </a:extLst>
          </p:cNvPr>
          <p:cNvSpPr/>
          <p:nvPr/>
        </p:nvSpPr>
        <p:spPr>
          <a:xfrm>
            <a:off x="6605995" y="4499084"/>
            <a:ext cx="354992" cy="355536"/>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53DCE39-4D5E-0D8E-6756-89D05C3F45AF}"/>
              </a:ext>
            </a:extLst>
          </p:cNvPr>
          <p:cNvSpPr txBox="1"/>
          <p:nvPr/>
        </p:nvSpPr>
        <p:spPr>
          <a:xfrm>
            <a:off x="3048712" y="3246470"/>
            <a:ext cx="6097424" cy="369332"/>
          </a:xfrm>
          <a:prstGeom prst="rect">
            <a:avLst/>
          </a:prstGeom>
          <a:noFill/>
        </p:spPr>
        <p:txBody>
          <a:bodyPr wrap="square">
            <a:spAutoFit/>
          </a:bodyPr>
          <a:lstStyle/>
          <a:p>
            <a:r>
              <a:rPr lang="en-GB" dirty="0"/>
              <a:t>hashcat -b -m 9600 -w 1 -D 2</a:t>
            </a:r>
          </a:p>
        </p:txBody>
      </p:sp>
      <p:sp>
        <p:nvSpPr>
          <p:cNvPr id="34" name="TextBox 33">
            <a:extLst>
              <a:ext uri="{FF2B5EF4-FFF2-40B4-BE49-F238E27FC236}">
                <a16:creationId xmlns:a16="http://schemas.microsoft.com/office/drawing/2014/main" id="{8A69E8A7-8E85-6482-CEE3-56A8F8D1A18B}"/>
              </a:ext>
            </a:extLst>
          </p:cNvPr>
          <p:cNvSpPr txBox="1"/>
          <p:nvPr/>
        </p:nvSpPr>
        <p:spPr>
          <a:xfrm>
            <a:off x="3048712" y="3246470"/>
            <a:ext cx="6097424" cy="369332"/>
          </a:xfrm>
          <a:prstGeom prst="rect">
            <a:avLst/>
          </a:prstGeom>
          <a:noFill/>
        </p:spPr>
        <p:txBody>
          <a:bodyPr wrap="square">
            <a:spAutoFit/>
          </a:bodyPr>
          <a:lstStyle/>
          <a:p>
            <a:r>
              <a:rPr lang="en-GB" dirty="0"/>
              <a:t>hashcat -b -m 9600 -w 1 -D 2</a:t>
            </a:r>
          </a:p>
        </p:txBody>
      </p:sp>
    </p:spTree>
    <p:extLst>
      <p:ext uri="{BB962C8B-B14F-4D97-AF65-F5344CB8AC3E}">
        <p14:creationId xmlns:p14="http://schemas.microsoft.com/office/powerpoint/2010/main" val="4053000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FD2E50-A040-7AE2-7341-59122F72719D}"/>
              </a:ext>
            </a:extLst>
          </p:cNvPr>
          <p:cNvSpPr>
            <a:spLocks noGrp="1"/>
          </p:cNvSpPr>
          <p:nvPr>
            <p:ph type="sldNum" sz="quarter" idx="4"/>
          </p:nvPr>
        </p:nvSpPr>
        <p:spPr/>
        <p:txBody>
          <a:bodyPr/>
          <a:lstStyle/>
          <a:p>
            <a:fld id="{FB0F4FCB-A591-4465-A1B3-C0C4A4E8481B}" type="slidenum">
              <a:rPr lang="en-US" smtClean="0"/>
              <a:pPr/>
              <a:t>9</a:t>
            </a:fld>
            <a:endParaRPr lang="en-US" dirty="0"/>
          </a:p>
        </p:txBody>
      </p:sp>
      <p:sp>
        <p:nvSpPr>
          <p:cNvPr id="9" name="Title 8">
            <a:extLst>
              <a:ext uri="{FF2B5EF4-FFF2-40B4-BE49-F238E27FC236}">
                <a16:creationId xmlns:a16="http://schemas.microsoft.com/office/drawing/2014/main" id="{16525C63-C778-4D8E-7A1A-0FFE3A260067}"/>
              </a:ext>
            </a:extLst>
          </p:cNvPr>
          <p:cNvSpPr>
            <a:spLocks noGrp="1"/>
          </p:cNvSpPr>
          <p:nvPr>
            <p:ph type="ctrTitle"/>
          </p:nvPr>
        </p:nvSpPr>
        <p:spPr/>
        <p:txBody>
          <a:bodyPr/>
          <a:lstStyle/>
          <a:p>
            <a:r>
              <a:rPr lang="cs-CZ" dirty="0"/>
              <a:t>Hashcat</a:t>
            </a:r>
            <a:r>
              <a:rPr lang="en-GB" dirty="0"/>
              <a:t> lookup</a:t>
            </a:r>
          </a:p>
        </p:txBody>
      </p:sp>
      <p:sp>
        <p:nvSpPr>
          <p:cNvPr id="13" name="Text Placeholder 12">
            <a:extLst>
              <a:ext uri="{FF2B5EF4-FFF2-40B4-BE49-F238E27FC236}">
                <a16:creationId xmlns:a16="http://schemas.microsoft.com/office/drawing/2014/main" id="{B2D3E785-4658-D62D-EE09-101A87BB17AC}"/>
              </a:ext>
            </a:extLst>
          </p:cNvPr>
          <p:cNvSpPr>
            <a:spLocks noGrp="1"/>
          </p:cNvSpPr>
          <p:nvPr>
            <p:ph type="body" sz="quarter" idx="10"/>
          </p:nvPr>
        </p:nvSpPr>
        <p:spPr>
          <a:xfrm>
            <a:off x="577850" y="1298961"/>
            <a:ext cx="7361193" cy="4917372"/>
          </a:xfrm>
        </p:spPr>
        <p:txBody>
          <a:bodyPr>
            <a:noAutofit/>
          </a:bodyPr>
          <a:lstStyle/>
          <a:p>
            <a:r>
              <a:rPr lang="en-GB" sz="1800" dirty="0"/>
              <a:t>Usage: </a:t>
            </a:r>
            <a:r>
              <a:rPr lang="en-GB" sz="1800" dirty="0">
                <a:solidFill>
                  <a:srgbClr val="F2C0C0"/>
                </a:solidFill>
              </a:rPr>
              <a:t>hashcat</a:t>
            </a:r>
            <a:r>
              <a:rPr lang="en-GB" sz="1800" dirty="0"/>
              <a:t> [options]... </a:t>
            </a:r>
            <a:r>
              <a:rPr lang="en-GB" sz="1800" dirty="0" err="1"/>
              <a:t>hash|hashfile|hccapxfile</a:t>
            </a:r>
            <a:r>
              <a:rPr lang="en-GB" sz="1800" dirty="0"/>
              <a:t> [</a:t>
            </a:r>
            <a:r>
              <a:rPr lang="en-GB" sz="1800" dirty="0" err="1"/>
              <a:t>dictionary|mask|directory</a:t>
            </a:r>
            <a:r>
              <a:rPr lang="en-GB" sz="1800" dirty="0"/>
              <a:t>]...</a:t>
            </a:r>
          </a:p>
          <a:p>
            <a:r>
              <a:rPr lang="en-GB" sz="1800" dirty="0">
                <a:solidFill>
                  <a:srgbClr val="FF0000"/>
                </a:solidFill>
              </a:rPr>
              <a:t>                  </a:t>
            </a:r>
            <a:r>
              <a:rPr lang="en-GB" sz="1800" dirty="0">
                <a:solidFill>
                  <a:srgbClr val="F2C0C0"/>
                </a:solidFill>
              </a:rPr>
              <a:t>hashcat</a:t>
            </a:r>
            <a:r>
              <a:rPr lang="en-GB" sz="1800" dirty="0">
                <a:solidFill>
                  <a:srgbClr val="FF0000"/>
                </a:solidFill>
              </a:rPr>
              <a:t> </a:t>
            </a:r>
            <a:r>
              <a:rPr lang="en-GB" sz="1800" dirty="0">
                <a:solidFill>
                  <a:srgbClr val="0070C0"/>
                </a:solidFill>
              </a:rPr>
              <a:t>-a 0 </a:t>
            </a:r>
            <a:r>
              <a:rPr lang="en-GB" sz="1800" dirty="0">
                <a:solidFill>
                  <a:srgbClr val="FF0000"/>
                </a:solidFill>
              </a:rPr>
              <a:t>-m 400 </a:t>
            </a:r>
            <a:r>
              <a:rPr lang="en-GB" sz="1800" dirty="0"/>
              <a:t>example400.hash </a:t>
            </a:r>
            <a:r>
              <a:rPr lang="en-GB" sz="1800" dirty="0" err="1"/>
              <a:t>example.dict</a:t>
            </a:r>
            <a:br>
              <a:rPr lang="en-GB" sz="1800" dirty="0"/>
            </a:br>
            <a:br>
              <a:rPr lang="en-GB" sz="1800" dirty="0"/>
            </a:br>
            <a:r>
              <a:rPr lang="en-GB" sz="1800" dirty="0"/>
              <a:t>-a (mode) – type of the attack</a:t>
            </a:r>
          </a:p>
          <a:p>
            <a:r>
              <a:rPr lang="en-GB" sz="1800" dirty="0"/>
              <a:t>	 0 | Straight / Dictionary</a:t>
            </a:r>
          </a:p>
          <a:p>
            <a:r>
              <a:rPr lang="en-GB" sz="1800" dirty="0"/>
              <a:t>	 1 | Combination</a:t>
            </a:r>
          </a:p>
          <a:p>
            <a:r>
              <a:rPr lang="en-GB" sz="1800" dirty="0"/>
              <a:t>  	3 | Brute-force</a:t>
            </a:r>
          </a:p>
          <a:p>
            <a:r>
              <a:rPr lang="en-GB" sz="1800" dirty="0"/>
              <a:t>  	6 | Hybrid Wordlist + Mask</a:t>
            </a:r>
          </a:p>
          <a:p>
            <a:r>
              <a:rPr lang="en-GB" sz="1800" dirty="0"/>
              <a:t>  	7 | Hybrid Mask + Wordlist</a:t>
            </a:r>
          </a:p>
          <a:p>
            <a:r>
              <a:rPr lang="en-GB" sz="1800" dirty="0"/>
              <a:t>  	9 | Association</a:t>
            </a:r>
          </a:p>
          <a:p>
            <a:r>
              <a:rPr lang="en-GB" sz="1800" dirty="0"/>
              <a:t>-m (type) – type of the hash</a:t>
            </a:r>
            <a:br>
              <a:rPr lang="en-GB" sz="1800" dirty="0"/>
            </a:br>
            <a:r>
              <a:rPr lang="en-GB" sz="1800" dirty="0"/>
              <a:t>	0 	md5</a:t>
            </a:r>
          </a:p>
          <a:p>
            <a:r>
              <a:rPr lang="en-GB" sz="1800" dirty="0"/>
              <a:t>	100 	sha1</a:t>
            </a:r>
          </a:p>
          <a:p>
            <a:r>
              <a:rPr lang="en-GB" sz="1800" dirty="0"/>
              <a:t>	9600 	office 2013</a:t>
            </a:r>
            <a:endParaRPr lang="en-GB" sz="1600" dirty="0"/>
          </a:p>
        </p:txBody>
      </p:sp>
      <p:sp>
        <p:nvSpPr>
          <p:cNvPr id="6" name="Date Placeholder 5">
            <a:extLst>
              <a:ext uri="{FF2B5EF4-FFF2-40B4-BE49-F238E27FC236}">
                <a16:creationId xmlns:a16="http://schemas.microsoft.com/office/drawing/2014/main" id="{21671246-B22D-1407-4A84-F44EBB77F2C6}"/>
              </a:ext>
            </a:extLst>
          </p:cNvPr>
          <p:cNvSpPr>
            <a:spLocks noGrp="1"/>
          </p:cNvSpPr>
          <p:nvPr>
            <p:ph type="dt" sz="half" idx="2"/>
          </p:nvPr>
        </p:nvSpPr>
        <p:spPr/>
        <p:txBody>
          <a:bodyPr/>
          <a:lstStyle/>
          <a:p>
            <a:fld id="{BBB25C61-869E-4585-9A85-488B7E92452A}" type="datetime1">
              <a:rPr lang="cs-CZ" smtClean="0"/>
              <a:t>07.02.2024</a:t>
            </a:fld>
            <a:endParaRPr lang="en-US" dirty="0"/>
          </a:p>
        </p:txBody>
      </p:sp>
      <p:sp>
        <p:nvSpPr>
          <p:cNvPr id="14" name="AutoShape 10" descr="Generated by DALL·E">
            <a:extLst>
              <a:ext uri="{FF2B5EF4-FFF2-40B4-BE49-F238E27FC236}">
                <a16:creationId xmlns:a16="http://schemas.microsoft.com/office/drawing/2014/main" id="{728D2FD2-D401-E951-0D3C-B00F286AD1C5}"/>
              </a:ext>
            </a:extLst>
          </p:cNvPr>
          <p:cNvSpPr>
            <a:spLocks noChangeAspect="1" noChangeArrowheads="1"/>
          </p:cNvSpPr>
          <p:nvPr/>
        </p:nvSpPr>
        <p:spPr bwMode="auto">
          <a:xfrm>
            <a:off x="2667000" y="2038884"/>
            <a:ext cx="4819116" cy="48191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descr="A cat wearing sunglasses and a garment on a red carpet with people taking pictures&#10;&#10;Description automatically generated">
            <a:extLst>
              <a:ext uri="{FF2B5EF4-FFF2-40B4-BE49-F238E27FC236}">
                <a16:creationId xmlns:a16="http://schemas.microsoft.com/office/drawing/2014/main" id="{5CFE56B9-DD2A-CF06-2BC6-8926715CD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147" y="1236810"/>
            <a:ext cx="3836350" cy="3836350"/>
          </a:xfrm>
          <a:prstGeom prst="rect">
            <a:avLst/>
          </a:prstGeom>
          <a:effectLst>
            <a:softEdge rad="76200"/>
          </a:effectLst>
        </p:spPr>
      </p:pic>
      <p:pic>
        <p:nvPicPr>
          <p:cNvPr id="8" name="Picture 6" descr="Windows Brand Symbol Logo Design Microsoft Software Vector Illustration  With Black Background 21514826 Vector Art at Vecteezy">
            <a:extLst>
              <a:ext uri="{FF2B5EF4-FFF2-40B4-BE49-F238E27FC236}">
                <a16:creationId xmlns:a16="http://schemas.microsoft.com/office/drawing/2014/main" id="{CEE0B217-3D5C-C6FD-BC46-A6907CD18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035" y="5368079"/>
            <a:ext cx="547018" cy="4448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6F9B11-B35D-05F2-5DF0-C0DB7BC0374A}"/>
              </a:ext>
            </a:extLst>
          </p:cNvPr>
          <p:cNvSpPr txBox="1"/>
          <p:nvPr/>
        </p:nvSpPr>
        <p:spPr>
          <a:xfrm>
            <a:off x="8704052" y="5368079"/>
            <a:ext cx="2910097" cy="369332"/>
          </a:xfrm>
          <a:prstGeom prst="rect">
            <a:avLst/>
          </a:prstGeom>
          <a:noFill/>
        </p:spPr>
        <p:txBody>
          <a:bodyPr wrap="square" rtlCol="0">
            <a:spAutoFit/>
          </a:bodyPr>
          <a:lstStyle/>
          <a:p>
            <a:r>
              <a:rPr lang="en-GB" dirty="0"/>
              <a:t>Run from hashcat directory</a:t>
            </a:r>
          </a:p>
        </p:txBody>
      </p:sp>
    </p:spTree>
    <p:extLst>
      <p:ext uri="{BB962C8B-B14F-4D97-AF65-F5344CB8AC3E}">
        <p14:creationId xmlns:p14="http://schemas.microsoft.com/office/powerpoint/2010/main" val="945738391"/>
      </p:ext>
    </p:extLst>
  </p:cSld>
  <p:clrMapOvr>
    <a:masterClrMapping/>
  </p:clrMapOvr>
</p:sld>
</file>

<file path=ppt/theme/theme1.xml><?xml version="1.0" encoding="utf-8"?>
<a:theme xmlns:a="http://schemas.openxmlformats.org/drawingml/2006/main" name="CPSS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3e28df5-a9e6-43f0-86fa-b21322c74a51">
      <Terms xmlns="http://schemas.microsoft.com/office/infopath/2007/PartnerControls"/>
    </lcf76f155ced4ddcb4097134ff3c332f>
    <TaxCatchAll xmlns="f5f8ff87-540e-4de8-844a-d7bc55a5211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F8520ABB0FB0D543B8716634245D0ACD" ma:contentTypeVersion="12" ma:contentTypeDescription="Vytvoří nový dokument" ma:contentTypeScope="" ma:versionID="2ecd08115e18dfd25c9707feec7858de">
  <xsd:schema xmlns:xsd="http://www.w3.org/2001/XMLSchema" xmlns:xs="http://www.w3.org/2001/XMLSchema" xmlns:p="http://schemas.microsoft.com/office/2006/metadata/properties" xmlns:ns2="a3e28df5-a9e6-43f0-86fa-b21322c74a51" xmlns:ns3="f5f8ff87-540e-4de8-844a-d7bc55a5211e" targetNamespace="http://schemas.microsoft.com/office/2006/metadata/properties" ma:root="true" ma:fieldsID="75a992ff3862fc3508b49ee34fb1fdc8" ns2:_="" ns3:_="">
    <xsd:import namespace="a3e28df5-a9e6-43f0-86fa-b21322c74a51"/>
    <xsd:import namespace="f5f8ff87-540e-4de8-844a-d7bc55a5211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LengthInSeconds" minOccurs="0"/>
                <xsd:element ref="ns2:MediaServiceDateTaken"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e28df5-a9e6-43f0-86fa-b21322c74a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Značky obrázků" ma:readOnly="false" ma:fieldId="{5cf76f15-5ced-4ddc-b409-7134ff3c332f}" ma:taxonomyMulti="true" ma:sspId="9507c01f-4b2b-4628-8c8b-91d4073d15c7"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f8ff87-540e-4de8-844a-d7bc55a5211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fedf767f-1a4f-4cbf-947d-9f039801a79e}" ma:internalName="TaxCatchAll" ma:showField="CatchAllData" ma:web="f5f8ff87-540e-4de8-844a-d7bc55a521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73E50D-DF07-4D62-B3E2-DC94BAB24669}">
  <ds:schemaRefs>
    <ds:schemaRef ds:uri="http://purl.org/dc/terms/"/>
    <ds:schemaRef ds:uri="http://schemas.microsoft.com/office/infopath/2007/PartnerControl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6b548a91-92c6-4e95-bad0-932d865e900f"/>
    <ds:schemaRef ds:uri="http://schemas.microsoft.com/office/2006/metadata/properties"/>
    <ds:schemaRef ds:uri="a3e28df5-a9e6-43f0-86fa-b21322c74a51"/>
    <ds:schemaRef ds:uri="f5f8ff87-540e-4de8-844a-d7bc55a5211e"/>
  </ds:schemaRefs>
</ds:datastoreItem>
</file>

<file path=customXml/itemProps2.xml><?xml version="1.0" encoding="utf-8"?>
<ds:datastoreItem xmlns:ds="http://schemas.openxmlformats.org/officeDocument/2006/customXml" ds:itemID="{60D0B31D-857A-4FEE-A212-8AB349F537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e28df5-a9e6-43f0-86fa-b21322c74a51"/>
    <ds:schemaRef ds:uri="f5f8ff87-540e-4de8-844a-d7bc55a521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B75A67-12CB-4D79-901E-1C0312FF91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5670</TotalTime>
  <Words>1368</Words>
  <Application>Microsoft Office PowerPoint</Application>
  <PresentationFormat>Widescreen</PresentationFormat>
  <Paragraphs>230</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Calibri</vt:lpstr>
      <vt:lpstr>Trebuchet MS</vt:lpstr>
      <vt:lpstr>Courier New</vt:lpstr>
      <vt:lpstr>Manrope</vt:lpstr>
      <vt:lpstr>Poppins</vt:lpstr>
      <vt:lpstr>Arial</vt:lpstr>
      <vt:lpstr>Wingdings</vt:lpstr>
      <vt:lpstr>CPSS template</vt:lpstr>
      <vt:lpstr>Password cracking with Hashcat</vt:lpstr>
      <vt:lpstr>https://github.com/czeos/cat</vt:lpstr>
      <vt:lpstr>Hashcat</vt:lpstr>
      <vt:lpstr>Hashcat alternatives</vt:lpstr>
      <vt:lpstr>Terminology</vt:lpstr>
      <vt:lpstr>Terminology</vt:lpstr>
      <vt:lpstr>Hash identification</vt:lpstr>
      <vt:lpstr>Salt and Rainbow</vt:lpstr>
      <vt:lpstr>Hashcat lookup</vt:lpstr>
      <vt:lpstr>Pimp up my Hashcat</vt:lpstr>
      <vt:lpstr>Dictionary attack </vt:lpstr>
      <vt:lpstr>Dictionary attack - dictionaries </vt:lpstr>
      <vt:lpstr>Dictionary attack - dictionaries </vt:lpstr>
      <vt:lpstr>Custom dictionaries </vt:lpstr>
      <vt:lpstr>Custom dictionaries </vt:lpstr>
      <vt:lpstr>Custom dictionaries </vt:lpstr>
      <vt:lpstr>Combination attack </vt:lpstr>
      <vt:lpstr>Mask attack </vt:lpstr>
      <vt:lpstr>Mask attack – length increment </vt:lpstr>
      <vt:lpstr>Rules based attack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Ondrej Balda</dc:creator>
  <cp:lastModifiedBy>User 23</cp:lastModifiedBy>
  <cp:revision>300</cp:revision>
  <dcterms:created xsi:type="dcterms:W3CDTF">2022-09-13T09:39:40Z</dcterms:created>
  <dcterms:modified xsi:type="dcterms:W3CDTF">2024-02-07T09:46:09Z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0x010100F8520ABB0FB0D543B8716634245D0ACD</vt:lpwstr>
  </property>
  <property fmtid="{D5CDD505-2E9C-101B-9397-08002B2CF9AE}" pid="3" name="MediaServiceImageTags">
    <vt:lpwstr/>
  </property>
</Properties>
</file>